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Nunito" pitchFamily="2"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0F039B-9A3C-5B81-672E-FABFEA29ECA4}" v="27" dt="2026-05-02T11:35:40.9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e6d8f99b5e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3e6d8f99b5e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e6d8f99b5e_1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3e6d8f99b5e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e6d8f99b5e_1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3e6d8f99b5e_1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e6d8f99b5e_1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3e6d8f99b5e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e6d8f99b5e_1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3e6d8f99b5e_1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3e6d8f99b5e_1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3e6d8f99b5e_1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3e6d8f99b5e_1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3e6d8f99b5e_1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6"/>
        </a:solidFill>
        <a:effectLst/>
      </p:bgPr>
    </p:bg>
    <p:spTree>
      <p:nvGrpSpPr>
        <p:cNvPr id="1"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09632"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55200"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159826"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905395"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7279439"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6917201"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 name="Google Shape;34;p2"/>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35" name="Google Shape;35;p2"/>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36" name="Google Shape;36;p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 name="Google Shape;119;p11"/>
          <p:cNvSpPr txBox="1">
            <a:spLocks noGrp="1"/>
          </p:cNvSpPr>
          <p:nvPr>
            <p:ph type="title" hasCustomPrompt="1"/>
          </p:nvPr>
        </p:nvSpPr>
        <p:spPr>
          <a:xfrm>
            <a:off x="1385850" y="1383850"/>
            <a:ext cx="6372300" cy="13797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a:spLocks noGrp="1"/>
          </p:cNvSpPr>
          <p:nvPr>
            <p:ph type="body" idx="1"/>
          </p:nvPr>
        </p:nvSpPr>
        <p:spPr>
          <a:xfrm>
            <a:off x="1385850" y="2863850"/>
            <a:ext cx="6372300" cy="641100"/>
          </a:xfrm>
          <a:prstGeom prst="rect">
            <a:avLst/>
          </a:prstGeom>
        </p:spPr>
        <p:txBody>
          <a:bodyPr spcFirstLastPara="1" wrap="square" lIns="91425" tIns="91425" rIns="91425" bIns="91425" anchor="t" anchorCtr="0">
            <a:normAutofit/>
          </a:bodyPr>
          <a:lstStyle>
            <a:lvl1pPr marL="457200" lvl="0" indent="-311150" algn="ctr">
              <a:spcBef>
                <a:spcPts val="0"/>
              </a:spcBef>
              <a:spcAft>
                <a:spcPts val="0"/>
              </a:spcAft>
              <a:buSzPts val="1300"/>
              <a:buChar char="●"/>
              <a:defRPr/>
            </a:lvl1pPr>
            <a:lvl2pPr marL="914400" lvl="1" indent="-298450" algn="ctr">
              <a:spcBef>
                <a:spcPts val="0"/>
              </a:spcBef>
              <a:spcAft>
                <a:spcPts val="0"/>
              </a:spcAft>
              <a:buSzPts val="1100"/>
              <a:buChar char="○"/>
              <a:defRPr/>
            </a:lvl2pPr>
            <a:lvl3pPr marL="1371600" lvl="2" indent="-298450" algn="ctr">
              <a:spcBef>
                <a:spcPts val="0"/>
              </a:spcBef>
              <a:spcAft>
                <a:spcPts val="0"/>
              </a:spcAft>
              <a:buSzPts val="1100"/>
              <a:buChar char="■"/>
              <a:defRPr/>
            </a:lvl3pPr>
            <a:lvl4pPr marL="1828800" lvl="3" indent="-298450" algn="ctr">
              <a:spcBef>
                <a:spcPts val="0"/>
              </a:spcBef>
              <a:spcAft>
                <a:spcPts val="0"/>
              </a:spcAft>
              <a:buSzPts val="1100"/>
              <a:buChar char="●"/>
              <a:defRPr/>
            </a:lvl4pPr>
            <a:lvl5pPr marL="2286000" lvl="4" indent="-298450" algn="ctr">
              <a:spcBef>
                <a:spcPts val="0"/>
              </a:spcBef>
              <a:spcAft>
                <a:spcPts val="0"/>
              </a:spcAft>
              <a:buSzPts val="1100"/>
              <a:buChar char="○"/>
              <a:defRPr/>
            </a:lvl5pPr>
            <a:lvl6pPr marL="2743200" lvl="5" indent="-298450" algn="ctr">
              <a:spcBef>
                <a:spcPts val="0"/>
              </a:spcBef>
              <a:spcAft>
                <a:spcPts val="0"/>
              </a:spcAft>
              <a:buSzPts val="1100"/>
              <a:buChar char="■"/>
              <a:defRPr/>
            </a:lvl6pPr>
            <a:lvl7pPr marL="3200400" lvl="6" indent="-298450" algn="ctr">
              <a:spcBef>
                <a:spcPts val="0"/>
              </a:spcBef>
              <a:spcAft>
                <a:spcPts val="0"/>
              </a:spcAft>
              <a:buSzPts val="1100"/>
              <a:buChar char="●"/>
              <a:defRPr/>
            </a:lvl7pPr>
            <a:lvl8pPr marL="3657600" lvl="7" indent="-298450" algn="ctr">
              <a:spcBef>
                <a:spcPts val="0"/>
              </a:spcBef>
              <a:spcAft>
                <a:spcPts val="0"/>
              </a:spcAft>
              <a:buSzPts val="1100"/>
              <a:buChar char="○"/>
              <a:defRPr/>
            </a:lvl8pPr>
            <a:lvl9pPr marL="4114800" lvl="8" indent="-298450" algn="ctr">
              <a:spcBef>
                <a:spcPts val="0"/>
              </a:spcBef>
              <a:spcAft>
                <a:spcPts val="0"/>
              </a:spcAft>
              <a:buSzPts val="1100"/>
              <a:buChar char="■"/>
              <a:defRPr/>
            </a:lvl9pPr>
          </a:lstStyle>
          <a:p>
            <a:endParaRPr/>
          </a:p>
        </p:txBody>
      </p:sp>
      <p:sp>
        <p:nvSpPr>
          <p:cNvPr id="121" name="Google Shape;121;p11"/>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2"/>
        <p:cNvGrpSpPr/>
        <p:nvPr/>
      </p:nvGrpSpPr>
      <p:grpSpPr>
        <a:xfrm>
          <a:off x="0" y="0"/>
          <a:ext cx="0" cy="0"/>
          <a:chOff x="0" y="0"/>
          <a:chExt cx="0" cy="0"/>
        </a:xfrm>
      </p:grpSpPr>
      <p:sp>
        <p:nvSpPr>
          <p:cNvPr id="123" name="Google Shape;123;p1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47;p3"/>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a:endParaRPr/>
          </a:p>
        </p:txBody>
      </p:sp>
      <p:sp>
        <p:nvSpPr>
          <p:cNvPr id="48" name="Google Shape;48;p3"/>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dk2"/>
        </a:solidFill>
        <a:effectLst/>
      </p:bgPr>
    </p:bg>
    <p:spTree>
      <p:nvGrpSpPr>
        <p:cNvPr id="1"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54" name="Google Shape;54;p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4"/>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dk2"/>
        </a:solidFill>
        <a:effectLst/>
      </p:bgPr>
    </p:bg>
    <p:spTree>
      <p:nvGrpSpPr>
        <p:cNvPr id="1"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1" name="Google Shape;61;p5"/>
          <p:cNvSpPr txBox="1">
            <a:spLocks noGrp="1"/>
          </p:cNvSpPr>
          <p:nvPr>
            <p:ph type="body" idx="1"/>
          </p:nvPr>
        </p:nvSpPr>
        <p:spPr>
          <a:xfrm>
            <a:off x="819150" y="1990725"/>
            <a:ext cx="3686100" cy="244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2" name="Google Shape;62;p5"/>
          <p:cNvSpPr txBox="1">
            <a:spLocks noGrp="1"/>
          </p:cNvSpPr>
          <p:nvPr>
            <p:ph type="body" idx="2"/>
          </p:nvPr>
        </p:nvSpPr>
        <p:spPr>
          <a:xfrm>
            <a:off x="4638675" y="1990725"/>
            <a:ext cx="3686100" cy="244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3" name="Google Shape;63;p5"/>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dk2"/>
        </a:solidFill>
        <a:effectLst/>
      </p:bgPr>
    </p:bg>
    <p:spTree>
      <p:nvGrpSpPr>
        <p:cNvPr id="1"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9" name="Google Shape;69;p6"/>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accent3"/>
        </a:solidFill>
        <a:effectLst/>
      </p:bgPr>
    </p:bg>
    <p:spTree>
      <p:nvGrpSpPr>
        <p:cNvPr id="1"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7"/>
          <p:cNvSpPr/>
          <p:nvPr/>
        </p:nvSpPr>
        <p:spPr>
          <a:xfrm>
            <a:off x="31" y="2824500"/>
            <a:ext cx="7370400" cy="23190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txBox="1">
            <a:spLocks noGrp="1"/>
          </p:cNvSpPr>
          <p:nvPr>
            <p:ph type="title"/>
          </p:nvPr>
        </p:nvSpPr>
        <p:spPr>
          <a:xfrm>
            <a:off x="819150" y="845600"/>
            <a:ext cx="3709200" cy="13830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75" name="Google Shape;75;p7"/>
          <p:cNvSpPr txBox="1">
            <a:spLocks noGrp="1"/>
          </p:cNvSpPr>
          <p:nvPr>
            <p:ph type="body" idx="1"/>
          </p:nvPr>
        </p:nvSpPr>
        <p:spPr>
          <a:xfrm>
            <a:off x="830700" y="2319050"/>
            <a:ext cx="3709200" cy="21198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76" name="Google Shape;76;p7"/>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1"/>
        </a:solidFill>
        <a:effectLst/>
      </p:bgPr>
    </p:bg>
    <p:spTree>
      <p:nvGrpSpPr>
        <p:cNvPr id="1"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a:off x="4093430"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a:off x="3961956"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a:off x="7279439"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a:off x="6917201"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8"/>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8"/>
          <p:cNvSpPr txBox="1">
            <a:spLocks noGrp="1"/>
          </p:cNvSpPr>
          <p:nvPr>
            <p:ph type="title"/>
          </p:nvPr>
        </p:nvSpPr>
        <p:spPr>
          <a:xfrm>
            <a:off x="1393929" y="1301146"/>
            <a:ext cx="6366900" cy="2539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a:endParaRPr/>
          </a:p>
        </p:txBody>
      </p:sp>
      <p:sp>
        <p:nvSpPr>
          <p:cNvPr id="94" name="Google Shape;94;p8"/>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2"/>
        </a:solidFill>
        <a:effectLst/>
      </p:bgPr>
    </p:bg>
    <p:spTree>
      <p:nvGrpSpPr>
        <p:cNvPr id="1"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txBox="1">
            <a:spLocks noGrp="1"/>
          </p:cNvSpPr>
          <p:nvPr>
            <p:ph type="title"/>
          </p:nvPr>
        </p:nvSpPr>
        <p:spPr>
          <a:xfrm>
            <a:off x="819150" y="845600"/>
            <a:ext cx="6424200" cy="7050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100" name="Google Shape;100;p9"/>
          <p:cNvSpPr txBox="1">
            <a:spLocks noGrp="1"/>
          </p:cNvSpPr>
          <p:nvPr>
            <p:ph type="subTitle" idx="1"/>
          </p:nvPr>
        </p:nvSpPr>
        <p:spPr>
          <a:xfrm>
            <a:off x="819150" y="1550700"/>
            <a:ext cx="5859900" cy="393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101" name="Google Shape;101;p9"/>
          <p:cNvSpPr txBox="1">
            <a:spLocks noGrp="1"/>
          </p:cNvSpPr>
          <p:nvPr>
            <p:ph type="body" idx="2"/>
          </p:nvPr>
        </p:nvSpPr>
        <p:spPr>
          <a:xfrm>
            <a:off x="819150" y="2467050"/>
            <a:ext cx="5859900" cy="209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02" name="Google Shape;102;p9"/>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chemeClr val="accent1"/>
        </a:solidFill>
        <a:effectLst/>
      </p:bgPr>
    </p:bg>
    <p:spTree>
      <p:nvGrpSpPr>
        <p:cNvPr id="1"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0"/>
          <p:cNvSpPr txBox="1">
            <a:spLocks noGrp="1"/>
          </p:cNvSpPr>
          <p:nvPr>
            <p:ph type="body" idx="1"/>
          </p:nvPr>
        </p:nvSpPr>
        <p:spPr>
          <a:xfrm>
            <a:off x="328025" y="4163500"/>
            <a:ext cx="7415100" cy="605100"/>
          </a:xfrm>
          <a:prstGeom prst="rect">
            <a:avLst/>
          </a:prstGeom>
        </p:spPr>
        <p:txBody>
          <a:bodyPr spcFirstLastPara="1" wrap="square" lIns="91425" tIns="91425" rIns="91425" bIns="91425" anchor="b" anchorCtr="0">
            <a:normAutofit/>
          </a:bodyPr>
          <a:lstStyle>
            <a:lvl1pPr marL="457200" lvl="0" indent="-228600">
              <a:lnSpc>
                <a:spcPct val="100000"/>
              </a:lnSpc>
              <a:spcBef>
                <a:spcPts val="0"/>
              </a:spcBef>
              <a:spcAft>
                <a:spcPts val="0"/>
              </a:spcAft>
              <a:buSzPts val="1300"/>
              <a:buNone/>
              <a:defRPr/>
            </a:lvl1pPr>
          </a:lstStyle>
          <a:p>
            <a:endParaRPr/>
          </a:p>
        </p:txBody>
      </p:sp>
      <p:sp>
        <p:nvSpPr>
          <p:cNvPr id="108" name="Google Shape;108;p10"/>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hift">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a:endParaRPr/>
          </a:p>
        </p:txBody>
      </p:sp>
      <p:sp>
        <p:nvSpPr>
          <p:cNvPr id="7" name="Google Shape;7;p1"/>
          <p:cNvSpPr txBox="1">
            <a:spLocks noGrp="1"/>
          </p:cNvSpPr>
          <p:nvPr>
            <p:ph type="body" idx="1"/>
          </p:nvPr>
        </p:nvSpPr>
        <p:spPr>
          <a:xfrm>
            <a:off x="311700" y="1152475"/>
            <a:ext cx="8520600" cy="33912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marL="914400" lvl="1"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marL="1371600" lvl="2"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marL="1828800" lvl="3"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marL="2286000" lvl="4"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marL="2743200" lvl="5"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marL="3200400" lvl="6"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marL="3657600" lvl="7"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marL="4114800" lvl="8"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a:endParaRPr/>
          </a:p>
        </p:txBody>
      </p:sp>
      <p:sp>
        <p:nvSpPr>
          <p:cNvPr id="8" name="Google Shape;8;p1"/>
          <p:cNvSpPr txBox="1">
            <a:spLocks noGrp="1"/>
          </p:cNvSpPr>
          <p:nvPr>
            <p:ph type="sldNum" idx="12"/>
          </p:nvPr>
        </p:nvSpPr>
        <p:spPr>
          <a:xfrm>
            <a:off x="8390734" y="4543668"/>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3"/>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rmAutofit fontScale="90000"/>
          </a:bodyPr>
          <a:lstStyle/>
          <a:p>
            <a:r>
              <a:rPr lang="en-GB"/>
              <a:t>The Complete Guide for Choosing the Perfect Funfair Hire</a:t>
            </a:r>
            <a:endParaRPr lang="en-US"/>
          </a:p>
          <a:p>
            <a:endParaRPr lang="en-GB"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a:spcBef>
                <a:spcPts val="0"/>
              </a:spcBef>
              <a:spcAft>
                <a:spcPts val="0"/>
              </a:spcAft>
              <a:buNone/>
            </a:pPr>
            <a:r>
              <a:rPr lang="en-GB"/>
              <a:t>Introduction</a:t>
            </a:r>
            <a:endParaRPr lang="en-US"/>
          </a:p>
        </p:txBody>
      </p:sp>
      <p:sp>
        <p:nvSpPr>
          <p:cNvPr id="134" name="Google Shape;134;p1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indent="0">
              <a:lnSpc>
                <a:spcPct val="114999"/>
              </a:lnSpc>
              <a:spcAft>
                <a:spcPts val="1200"/>
              </a:spcAft>
              <a:buNone/>
            </a:pPr>
            <a:r>
              <a:rPr lang="en-GB" sz="2400"/>
              <a:t>Funfair hire involves renting rides, games, and entertainment services for events. It adds excitement, attracts guests, and creates a memorable experience for all age groups. Choosing the right setup ensures your event stands out and runs smoothly.</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r>
              <a:rPr lang="en-GB"/>
              <a:t>Understanding Your Event Needs</a:t>
            </a:r>
            <a:endParaRPr lang="en-US"/>
          </a:p>
        </p:txBody>
      </p:sp>
      <p:sp>
        <p:nvSpPr>
          <p:cNvPr id="140" name="Google Shape;140;p15"/>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indent="0">
              <a:lnSpc>
                <a:spcPct val="114999"/>
              </a:lnSpc>
              <a:spcAft>
                <a:spcPts val="1200"/>
              </a:spcAft>
              <a:buNone/>
            </a:pPr>
            <a:r>
              <a:rPr lang="en-GB" sz="2400" dirty="0"/>
              <a:t>Identify the purpose of your event—whether it’s a birthday party, corporate event, school fair, or festival. Consider your audience size, age group, and expectations. Clear goals help you select suitable attractions and plan effectively.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r>
              <a:rPr lang="en-GB"/>
              <a:t>Budget Planning</a:t>
            </a:r>
            <a:endParaRPr lang="en-US"/>
          </a:p>
        </p:txBody>
      </p:sp>
      <p:sp>
        <p:nvSpPr>
          <p:cNvPr id="146" name="Google Shape;146;p16"/>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indent="0">
              <a:lnSpc>
                <a:spcPct val="114999"/>
              </a:lnSpc>
              <a:spcAft>
                <a:spcPts val="1200"/>
              </a:spcAft>
              <a:buNone/>
            </a:pPr>
            <a:r>
              <a:rPr lang="en-GB" sz="2400" dirty="0"/>
              <a:t>Determine how much you are willing to spend and allocate funds across rides, food, and entertainment. Compare different providers and packages to ensure you get quality services within your budget without compromising safety or experience.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7"/>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r>
              <a:rPr lang="en-GB"/>
              <a:t>Types of Funfair Attractions</a:t>
            </a:r>
            <a:endParaRPr lang="en-US"/>
          </a:p>
        </p:txBody>
      </p:sp>
      <p:sp>
        <p:nvSpPr>
          <p:cNvPr id="152" name="Google Shape;152;p17"/>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indent="0">
              <a:lnSpc>
                <a:spcPct val="114999"/>
              </a:lnSpc>
              <a:spcAft>
                <a:spcPts val="1200"/>
              </a:spcAft>
              <a:buNone/>
            </a:pPr>
            <a:r>
              <a:rPr lang="en-GB" sz="2400"/>
              <a:t>Funfairs offer a variety of attractions such as thrilling rides, arcade games, inflatable bouncers, and food stalls. Choose a mix that suits your audience to keep everyone engaged and entertained throughout the event.</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8"/>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r>
              <a:rPr lang="en-GB"/>
              <a:t>Safety &amp; Regulations</a:t>
            </a:r>
            <a:endParaRPr lang="en-US"/>
          </a:p>
        </p:txBody>
      </p:sp>
      <p:sp>
        <p:nvSpPr>
          <p:cNvPr id="158" name="Google Shape;158;p18"/>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indent="0">
              <a:lnSpc>
                <a:spcPct val="114999"/>
              </a:lnSpc>
              <a:spcAft>
                <a:spcPts val="1200"/>
              </a:spcAft>
              <a:buNone/>
            </a:pPr>
            <a:r>
              <a:rPr lang="en-GB" sz="2400" dirty="0"/>
              <a:t>Safety should be a top priority. Ensure all equipment is well-maintained and certified. Check if the provider follows local regulations, has proper insurance, and employs trained staff to operate rides safely.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9"/>
          <p:cNvSpPr txBox="1">
            <a:spLocks noGrp="1"/>
          </p:cNvSpPr>
          <p:nvPr>
            <p:ph type="body" idx="1"/>
          </p:nvPr>
        </p:nvSpPr>
        <p:spPr>
          <a:xfrm>
            <a:off x="819150" y="715250"/>
            <a:ext cx="7505700" cy="3723600"/>
          </a:xfrm>
          <a:prstGeom prst="rect">
            <a:avLst/>
          </a:prstGeom>
        </p:spPr>
        <p:txBody>
          <a:bodyPr spcFirstLastPara="1" wrap="square" lIns="91425" tIns="91425" rIns="91425" bIns="91425" anchor="t" anchorCtr="0">
            <a:normAutofit/>
          </a:bodyPr>
          <a:lstStyle/>
          <a:p>
            <a:pPr marL="0" marR="0" lvl="0" indent="0" algn="l" rtl="0">
              <a:lnSpc>
                <a:spcPct val="100000"/>
              </a:lnSpc>
              <a:spcBef>
                <a:spcPts val="0"/>
              </a:spcBef>
              <a:spcAft>
                <a:spcPts val="0"/>
              </a:spcAft>
              <a:buNone/>
            </a:pPr>
            <a:r>
              <a:rPr lang="en-GB" sz="2500" b="1">
                <a:solidFill>
                  <a:schemeClr val="lt1"/>
                </a:solidFill>
                <a:latin typeface="Nunito"/>
                <a:ea typeface="Nunito"/>
                <a:cs typeface="Nunito"/>
                <a:sym typeface="Nunito"/>
              </a:rPr>
              <a:t>Website:</a:t>
            </a:r>
            <a:r>
              <a:rPr lang="en-GB" sz="2500" dirty="0">
                <a:solidFill>
                  <a:schemeClr val="lt1"/>
                </a:solidFill>
                <a:latin typeface="Nunito"/>
                <a:ea typeface="Nunito"/>
                <a:cs typeface="Nunito"/>
                <a:sym typeface="Nunito"/>
              </a:rPr>
              <a:t> </a:t>
            </a:r>
            <a:r>
              <a:rPr lang="en-GB" sz="2500" dirty="0">
                <a:solidFill>
                  <a:schemeClr val="accent6">
                    <a:lumMod val="76000"/>
                  </a:schemeClr>
                </a:solidFill>
                <a:sym typeface="Nunito"/>
              </a:rPr>
              <a:t>https://carnivalfunfairs.co.uk/funfair-hire-north-east/</a:t>
            </a:r>
            <a:endParaRPr lang="en-US" sz="2500">
              <a:solidFill>
                <a:schemeClr val="accent6">
                  <a:lumMod val="76000"/>
                </a:schemeClr>
              </a:solidFill>
              <a:latin typeface="Nunito"/>
              <a:ea typeface="Nunito"/>
              <a:cs typeface="Nunito"/>
              <a:hlinkClick r:id="">
                <a:extLst>
                  <a:ext uri="{A12FA001-AC4F-418D-AE19-62706E023703}">
                    <ahyp:hlinkClr xmlns:ahyp="http://schemas.microsoft.com/office/drawing/2018/hyperlinkcolor" val="tx"/>
                  </a:ext>
                </a:extLst>
              </a:hlinkClick>
            </a:endParaRPr>
          </a:p>
        </p:txBody>
      </p:sp>
    </p:spTree>
  </p:cSld>
  <p:clrMapOvr>
    <a:masterClrMapping/>
  </p:clrMapOvr>
</p:sld>
</file>

<file path=ppt/theme/theme1.xml><?xml version="1.0" encoding="utf-8"?>
<a:theme xmlns:a="http://schemas.openxmlformats.org/drawingml/2006/main"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7</Slides>
  <Notes>7</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Shift</vt:lpstr>
      <vt:lpstr>The Complete Guide for Choosing the Perfect Funfair Hire </vt:lpstr>
      <vt:lpstr>Introduction</vt:lpstr>
      <vt:lpstr>Understanding Your Event Needs</vt:lpstr>
      <vt:lpstr>Budget Planning</vt:lpstr>
      <vt:lpstr>Types of Funfair Attractions</vt:lpstr>
      <vt:lpstr>Safety &amp; Regulations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25</cp:revision>
  <dcterms:modified xsi:type="dcterms:W3CDTF">2026-05-02T11:36:04Z</dcterms:modified>
</cp:coreProperties>
</file>