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Nunito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italic.fntdata"/><Relationship Id="rId14" Type="http://schemas.openxmlformats.org/officeDocument/2006/relationships/font" Target="fonts/Nunito-bold.fntdata"/><Relationship Id="rId16" Type="http://schemas.openxmlformats.org/officeDocument/2006/relationships/font" Target="fonts/Nuni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d5bbdee761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d5bbdee761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d5bbdee761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3d5bbdee761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d5bbdee761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d5bbdee761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d5bbdee761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d5bbdee761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d5bbdee761_0_1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d5bbdee761_0_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d5bbdee761_0_1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3d5bbdee761_0_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2" name="Google Shape;112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3" name="Google Shape;113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6" name="Google Shape;116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7" name="Google Shape;117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0" name="Google Shape;120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1" name="Google Shape;121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2" name="Google Shape;122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9" name="Google Shape;49;p3"/>
          <p:cNvSpPr txBox="1"/>
          <p:nvPr/>
        </p:nvSpPr>
        <p:spPr>
          <a:xfrm>
            <a:off x="5802625" y="2671775"/>
            <a:ext cx="33669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bg>
      <p:bgPr>
        <a:solidFill>
          <a:schemeClr val="dk2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5" name="Google Shape;55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6" name="Google Shape;56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2" name="Google Shape;62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4" name="Google Shape;64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dk2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0" name="Google Shape;70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bg>
      <p:bgPr>
        <a:solidFill>
          <a:schemeClr val="accent3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6" name="Google Shape;76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7" name="Google Shape;77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1"/>
        </a:soli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1" name="Google Shape;81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2" name="Google Shape;82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5" name="Google Shape;85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6" name="Google Shape;86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7" name="Google Shape;87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" name="Google Shape;89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0" name="Google Shape;90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1" name="Google Shape;91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" name="Google Shape;93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4" name="Google Shape;94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5" name="Google Shape;95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1" name="Google Shape;101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2" name="Google Shape;102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3" name="Google Shape;103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bg>
      <p:bgPr>
        <a:solidFill>
          <a:schemeClr val="accent1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9" name="Google Shape;109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panellingdirect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3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  <a:ln cap="flat" cmpd="sng" w="9525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600">
                <a:latin typeface="Calibri"/>
                <a:ea typeface="Calibri"/>
                <a:cs typeface="Calibri"/>
                <a:sym typeface="Calibri"/>
              </a:rPr>
              <a:t>The Complete Guide to Wall Panelling</a:t>
            </a:r>
            <a:endParaRPr sz="36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13"/>
          <p:cNvSpPr txBox="1"/>
          <p:nvPr/>
        </p:nvSpPr>
        <p:spPr>
          <a:xfrm>
            <a:off x="5783225" y="2723200"/>
            <a:ext cx="3384900" cy="38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Introduction to Wall Panelling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1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solidFill>
                  <a:srgbClr val="000000"/>
                </a:solidFill>
                <a:highlight>
                  <a:srgbClr val="FFFFFF"/>
                </a:highlight>
              </a:rPr>
              <a:t>Wall panelling is a decorative and functional technique used to enhance interior walls. It adds texture, depth, and style while also protecting walls from damage.</a:t>
            </a:r>
            <a:endParaRPr sz="2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Materials Used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142" name="Google Shape;142;p15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000000"/>
                </a:solidFill>
                <a:highlight>
                  <a:srgbClr val="FFFFFF"/>
                </a:highlight>
              </a:rPr>
              <a:t>Common materials include natural wood, engineered wood (MDF/plywood), PVC, metal, and glass. The choice of material impacts durability, cost, and overall appearance.</a:t>
            </a:r>
            <a:endParaRPr sz="2000">
              <a:solidFill>
                <a:srgbClr val="000000"/>
              </a:solidFill>
              <a:highlight>
                <a:srgbClr val="FFFFFF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350">
              <a:solidFill>
                <a:srgbClr val="000000"/>
              </a:solidFill>
              <a:highlight>
                <a:srgbClr val="FFFFFF"/>
              </a:highligh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Design Styles and Patterns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148" name="Google Shape;148;p16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solidFill>
                  <a:srgbClr val="000000"/>
                </a:solidFill>
                <a:highlight>
                  <a:srgbClr val="FFFFFF"/>
                </a:highlight>
              </a:rPr>
              <a:t>Wall panels come in styles like classic, modern, geometric, 3D, and minimalist designs. Patterns can dramatically influence the mood and visual appeal of a room.</a:t>
            </a:r>
            <a:endParaRPr sz="2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7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 Installation Process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17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Installation involves surface preparation, measuring, cutting panels, fixing them to the wall, and finishing. Professional installation ensures better alignment and durability.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Maintenance and Cost Considerations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160" name="Google Shape;160;p18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2000"/>
              <a:t>Maintenance depends on the material—some require polishing while others need simple cleaning. Costs vary based on material, design complexity, and installation charges.</a:t>
            </a:r>
            <a:endParaRPr sz="2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90"/>
              <a:buFont typeface="Arial"/>
              <a:buNone/>
            </a:pPr>
            <a:r>
              <a:rPr b="1" lang="en-GB"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sz="2700"/>
          </a:p>
        </p:txBody>
      </p:sp>
      <p:sp>
        <p:nvSpPr>
          <p:cNvPr id="166" name="Google Shape;166;p19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i="1" lang="en-GB" sz="2600">
                <a:solidFill>
                  <a:schemeClr val="accent3"/>
                </a:solidFill>
              </a:rPr>
              <a:t>Website:</a:t>
            </a:r>
            <a:r>
              <a:rPr b="1" i="1" lang="en-GB" sz="2600">
                <a:solidFill>
                  <a:srgbClr val="82C7A5"/>
                </a:solidFill>
              </a:rPr>
              <a:t> </a:t>
            </a:r>
            <a:r>
              <a:rPr b="1" i="1" lang="en-GB" sz="2400" u="sng">
                <a:solidFill>
                  <a:schemeClr val="hlink"/>
                </a:solidFill>
                <a:hlinkClick r:id="rId3"/>
              </a:rPr>
              <a:t>https://www.panellingdirect.co.uk/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