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Montserrat"/>
      <p:regular r:id="rId13"/>
      <p:bold r:id="rId14"/>
      <p:italic r:id="rId15"/>
      <p:boldItalic r:id="rId16"/>
    </p:embeddedFont>
    <p:embeddedFont>
      <p:font typeface="La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Montserrat-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italic.fntdata"/><Relationship Id="rId14" Type="http://schemas.openxmlformats.org/officeDocument/2006/relationships/font" Target="fonts/Montserrat-bold.fntdata"/><Relationship Id="rId17" Type="http://schemas.openxmlformats.org/officeDocument/2006/relationships/font" Target="fonts/Lato-regular.fntdata"/><Relationship Id="rId16" Type="http://schemas.openxmlformats.org/officeDocument/2006/relationships/font" Target="fonts/Montserrat-boldItalic.fntdata"/><Relationship Id="rId5" Type="http://schemas.openxmlformats.org/officeDocument/2006/relationships/notesMaster" Target="notesMasters/notesMaster1.xml"/><Relationship Id="rId19" Type="http://schemas.openxmlformats.org/officeDocument/2006/relationships/font" Target="fonts/Lato-italic.fntdata"/><Relationship Id="rId6" Type="http://schemas.openxmlformats.org/officeDocument/2006/relationships/slide" Target="slides/slide1.xml"/><Relationship Id="rId18" Type="http://schemas.openxmlformats.org/officeDocument/2006/relationships/font" Target="fonts/La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decfd0f3cc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decfd0f3cc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decfd0f3cc_0_1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decfd0f3cc_0_1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decfd0f3cc_0_1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decfd0f3cc_0_1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decfd0f3cc_0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decfd0f3cc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decfd0f3cc_0_1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decfd0f3cc_0_1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3decfd0f3cc_0_1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3decfd0f3cc_0_1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sundaytreat.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537150" y="1578400"/>
            <a:ext cx="5017500" cy="1663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GB" sz="3600">
                <a:solidFill>
                  <a:srgbClr val="A4C2F4"/>
                </a:solidFill>
                <a:latin typeface="Calibri"/>
                <a:ea typeface="Calibri"/>
                <a:cs typeface="Calibri"/>
                <a:sym typeface="Calibri"/>
              </a:rPr>
              <a:t>The Complete Guide to Professional Video Production Services</a:t>
            </a:r>
            <a:endParaRPr b="1" sz="3600">
              <a:solidFill>
                <a:srgbClr val="A4C2F4"/>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solidFill>
                  <a:srgbClr val="A4C2F4"/>
                </a:solidFill>
                <a:latin typeface="Calibri"/>
                <a:ea typeface="Calibri"/>
                <a:cs typeface="Calibri"/>
                <a:sym typeface="Calibri"/>
              </a:rPr>
              <a:t>Pre-Production Planning</a:t>
            </a:r>
            <a:endParaRPr b="1" sz="3000">
              <a:solidFill>
                <a:srgbClr val="A4C2F4"/>
              </a:solidFill>
              <a:latin typeface="Calibri"/>
              <a:ea typeface="Calibri"/>
              <a:cs typeface="Calibri"/>
              <a:sym typeface="Calibri"/>
            </a:endParaRPr>
          </a:p>
        </p:txBody>
      </p:sp>
      <p:sp>
        <p:nvSpPr>
          <p:cNvPr id="140" name="Google Shape;140;p1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latin typeface="Calibri"/>
                <a:ea typeface="Calibri"/>
                <a:cs typeface="Calibri"/>
                <a:sym typeface="Calibri"/>
              </a:rPr>
              <a:t>Pre-production is the first and most important stage of video creation. It focuses on developing the idea, defining goals, and planning the entire process. This stage includes budgeting, scheduling, and resource allocation. A strong plan ensures a smooth production workflow.</a:t>
            </a:r>
            <a:endParaRPr sz="20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solidFill>
                  <a:srgbClr val="A4C2F4"/>
                </a:solidFill>
                <a:latin typeface="Calibri"/>
                <a:ea typeface="Calibri"/>
                <a:cs typeface="Calibri"/>
                <a:sym typeface="Calibri"/>
              </a:rPr>
              <a:t>Scriptwriting &amp; Storyboarding</a:t>
            </a:r>
            <a:endParaRPr b="1" sz="3000">
              <a:solidFill>
                <a:srgbClr val="A4C2F4"/>
              </a:solidFill>
              <a:latin typeface="Calibri"/>
              <a:ea typeface="Calibri"/>
              <a:cs typeface="Calibri"/>
              <a:sym typeface="Calibri"/>
            </a:endParaRPr>
          </a:p>
        </p:txBody>
      </p:sp>
      <p:sp>
        <p:nvSpPr>
          <p:cNvPr id="146" name="Google Shape;146;p15"/>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latin typeface="Calibri"/>
                <a:ea typeface="Calibri"/>
                <a:cs typeface="Calibri"/>
                <a:sym typeface="Calibri"/>
              </a:rPr>
              <a:t>Scriptwriting shapes the message and structure of the video. Storyboarding provides a visual representation of each scene before filming begins. This helps the team understand the creative direction clearly. It also reduces errors and saves time during production.</a:t>
            </a:r>
            <a:endParaRPr sz="20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solidFill>
                  <a:srgbClr val="A4C2F4"/>
                </a:solidFill>
                <a:latin typeface="Calibri"/>
                <a:ea typeface="Calibri"/>
                <a:cs typeface="Calibri"/>
                <a:sym typeface="Calibri"/>
              </a:rPr>
              <a:t>Production</a:t>
            </a:r>
            <a:endParaRPr b="1" sz="3000">
              <a:solidFill>
                <a:srgbClr val="A4C2F4"/>
              </a:solidFill>
              <a:latin typeface="Calibri"/>
              <a:ea typeface="Calibri"/>
              <a:cs typeface="Calibri"/>
              <a:sym typeface="Calibri"/>
            </a:endParaRPr>
          </a:p>
        </p:txBody>
      </p:sp>
      <p:sp>
        <p:nvSpPr>
          <p:cNvPr id="152" name="Google Shape;152;p16"/>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latin typeface="Calibri"/>
                <a:ea typeface="Calibri"/>
                <a:cs typeface="Calibri"/>
                <a:sym typeface="Calibri"/>
              </a:rPr>
              <a:t>Production is the phase where the video is actually shot. It involves cameras, lighting setups, and recording equipment. Directors and crew work together to capture high-quality footage. Proper execution during this stage is crucial for a professional result.</a:t>
            </a:r>
            <a:endParaRPr sz="20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7"/>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solidFill>
                  <a:srgbClr val="A4C2F4"/>
                </a:solidFill>
                <a:latin typeface="Calibri"/>
                <a:ea typeface="Calibri"/>
                <a:cs typeface="Calibri"/>
                <a:sym typeface="Calibri"/>
              </a:rPr>
              <a:t>Lighting &amp; Audio Setup</a:t>
            </a:r>
            <a:endParaRPr b="1" sz="3000">
              <a:solidFill>
                <a:srgbClr val="A4C2F4"/>
              </a:solidFill>
              <a:latin typeface="Calibri"/>
              <a:ea typeface="Calibri"/>
              <a:cs typeface="Calibri"/>
              <a:sym typeface="Calibri"/>
            </a:endParaRPr>
          </a:p>
        </p:txBody>
      </p:sp>
      <p:sp>
        <p:nvSpPr>
          <p:cNvPr id="158" name="Google Shape;158;p17"/>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latin typeface="Calibri"/>
                <a:ea typeface="Calibri"/>
                <a:cs typeface="Calibri"/>
                <a:sym typeface="Calibri"/>
              </a:rPr>
              <a:t>Lighting plays a key role in setting the mood and clarity of visuals. Audio setup ensures that the sound is clear and free from disturbances. Professional tools like microphones and reflectors are used. Good lighting and sound greatly enhance video quality.</a:t>
            </a:r>
            <a:endParaRPr sz="20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8"/>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solidFill>
                  <a:srgbClr val="A4C2F4"/>
                </a:solidFill>
                <a:latin typeface="Calibri"/>
                <a:ea typeface="Calibri"/>
                <a:cs typeface="Calibri"/>
                <a:sym typeface="Calibri"/>
              </a:rPr>
              <a:t>Post-Production Editing</a:t>
            </a:r>
            <a:endParaRPr b="1" sz="3000">
              <a:solidFill>
                <a:srgbClr val="A4C2F4"/>
              </a:solidFill>
              <a:latin typeface="Calibri"/>
              <a:ea typeface="Calibri"/>
              <a:cs typeface="Calibri"/>
              <a:sym typeface="Calibri"/>
            </a:endParaRPr>
          </a:p>
        </p:txBody>
      </p:sp>
      <p:sp>
        <p:nvSpPr>
          <p:cNvPr id="164" name="Google Shape;164;p18"/>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000">
                <a:latin typeface="Calibri"/>
                <a:ea typeface="Calibri"/>
                <a:cs typeface="Calibri"/>
                <a:sym typeface="Calibri"/>
              </a:rPr>
              <a:t>Visual effects add creativity through animations and graphics. Sound design includes music, voiceovers, and audio enhancements. Color correction improves visual consistency across scenes. These elements make the video more engaging and appealing.</a:t>
            </a:r>
            <a:endParaRPr sz="20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9"/>
          <p:cNvSpPr txBox="1"/>
          <p:nvPr>
            <p:ph type="title"/>
          </p:nvPr>
        </p:nvSpPr>
        <p:spPr>
          <a:xfrm>
            <a:off x="1297500" y="393750"/>
            <a:ext cx="7038900" cy="914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990"/>
              <a:buFont typeface="Arial"/>
              <a:buNone/>
            </a:pPr>
            <a:r>
              <a:rPr b="1" lang="en-GB" sz="3000">
                <a:solidFill>
                  <a:srgbClr val="A4C2F4"/>
                </a:solidFill>
                <a:latin typeface="Calibri"/>
                <a:ea typeface="Calibri"/>
                <a:cs typeface="Calibri"/>
                <a:sym typeface="Calibri"/>
              </a:rPr>
              <a:t>Thank You</a:t>
            </a:r>
            <a:endParaRPr b="1" sz="3000">
              <a:solidFill>
                <a:srgbClr val="A4C2F4"/>
              </a:solidFill>
              <a:latin typeface="Calibri"/>
              <a:ea typeface="Calibri"/>
              <a:cs typeface="Calibri"/>
              <a:sym typeface="Calibri"/>
            </a:endParaRPr>
          </a:p>
          <a:p>
            <a:pPr indent="0" lvl="0" marL="0" rtl="0" algn="l">
              <a:spcBef>
                <a:spcPts val="0"/>
              </a:spcBef>
              <a:spcAft>
                <a:spcPts val="0"/>
              </a:spcAft>
              <a:buSzPts val="990"/>
              <a:buNone/>
            </a:pPr>
            <a:r>
              <a:t/>
            </a:r>
            <a:endParaRPr sz="2160"/>
          </a:p>
        </p:txBody>
      </p:sp>
      <p:sp>
        <p:nvSpPr>
          <p:cNvPr id="170" name="Google Shape;170;p19"/>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i="1" lang="en-GB" sz="2600">
                <a:solidFill>
                  <a:srgbClr val="A4C2F4"/>
                </a:solidFill>
                <a:latin typeface="Calibri"/>
                <a:ea typeface="Calibri"/>
                <a:cs typeface="Calibri"/>
                <a:sym typeface="Calibri"/>
              </a:rPr>
              <a:t>Website:</a:t>
            </a:r>
            <a:r>
              <a:rPr b="1" i="1" lang="en-GB" sz="2600">
                <a:solidFill>
                  <a:schemeClr val="lt2"/>
                </a:solidFill>
                <a:latin typeface="Calibri"/>
                <a:ea typeface="Calibri"/>
                <a:cs typeface="Calibri"/>
                <a:sym typeface="Calibri"/>
              </a:rPr>
              <a:t> </a:t>
            </a:r>
            <a:r>
              <a:rPr b="1" i="1" lang="en-GB" sz="2400" u="sng">
                <a:solidFill>
                  <a:schemeClr val="hlink"/>
                </a:solidFill>
                <a:latin typeface="Calibri"/>
                <a:ea typeface="Calibri"/>
                <a:cs typeface="Calibri"/>
                <a:sym typeface="Calibri"/>
                <a:hlinkClick r:id="rId3"/>
              </a:rPr>
              <a:t>https://www.sundaytreat.com/</a:t>
            </a:r>
            <a:endParaRPr>
              <a:solidFill>
                <a:srgbClr val="233A44"/>
              </a:solidFill>
              <a:latin typeface="Calibri"/>
              <a:ea typeface="Calibri"/>
              <a:cs typeface="Calibri"/>
              <a:sym typeface="Calibri"/>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