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Montserrat"/>
      <p:regular r:id="rId13"/>
      <p:bold r:id="rId14"/>
      <p:italic r:id="rId15"/>
      <p:boldItalic r:id="rId16"/>
    </p:embeddedFont>
    <p:embeddedFont>
      <p:font typeface="La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ontserrat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schemas.openxmlformats.org/officeDocument/2006/relationships/font" Target="fonts/Lato-regular.fnt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italic.fntdata"/><Relationship Id="rId6" Type="http://schemas.openxmlformats.org/officeDocument/2006/relationships/slide" Target="slides/slide1.xml"/><Relationship Id="rId18" Type="http://schemas.openxmlformats.org/officeDocument/2006/relationships/font" Target="fonts/La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c4afc6ca60_0_1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c4afc6ca60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c4afc6ca60_0_1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c4afc6ca60_0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c4afc6ca60_0_1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c4afc6ca60_0_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c4afc6ca60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c4afc6ca60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c4afc6ca60_0_1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c4afc6ca60_0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c4afc6ca60_0_1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3c4afc6ca60_0_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apexstainles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537150" y="1578400"/>
            <a:ext cx="5017500" cy="201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rgbClr val="FF9900"/>
                </a:solidFill>
                <a:highlight>
                  <a:schemeClr val="dk1"/>
                </a:highlight>
                <a:latin typeface="Calibri"/>
                <a:ea typeface="Calibri"/>
                <a:cs typeface="Calibri"/>
                <a:sym typeface="Calibri"/>
              </a:rPr>
              <a:t>The Ultimate Guide to Stainless Steel Nuts &amp; Bolts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-GB" sz="3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Introduction to Stainless Steel Nuts &amp; Bolts</a:t>
            </a:r>
            <a:endParaRPr b="1" sz="3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4"/>
          <p:cNvSpPr txBox="1"/>
          <p:nvPr>
            <p:ph idx="1" type="body"/>
          </p:nvPr>
        </p:nvSpPr>
        <p:spPr>
          <a:xfrm>
            <a:off x="1297500" y="1567550"/>
            <a:ext cx="7038900" cy="156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Stainless steel nuts and bolts are corrosion-resistant fasteners used to securely join materials. Known for their strength, durability, and resistance to rust, they are widely used in construction, automotive, marine, and industrial applications.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Composition &amp; Material Grades</a:t>
            </a:r>
            <a:endParaRPr b="1" sz="3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5"/>
          <p:cNvSpPr txBox="1"/>
          <p:nvPr>
            <p:ph idx="1" type="body"/>
          </p:nvPr>
        </p:nvSpPr>
        <p:spPr>
          <a:xfrm>
            <a:off x="1297500" y="1567550"/>
            <a:ext cx="7038900" cy="18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Stainless steel fasteners are primarily made from iron, chromium (minimum 10.5%), and other elements like nickel and molybdenum. Common grades include 304 (general-purpose) and 316 (marine-grade), each offering different levels of corrosion resistance and strength.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Types of Stainless Steel Nuts &amp; Bolts</a:t>
            </a:r>
            <a:endParaRPr b="1" sz="3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6"/>
          <p:cNvSpPr txBox="1"/>
          <p:nvPr>
            <p:ph idx="1" type="body"/>
          </p:nvPr>
        </p:nvSpPr>
        <p:spPr>
          <a:xfrm>
            <a:off x="1297500" y="1567550"/>
            <a:ext cx="7038900" cy="14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There are various types designed for specific applications, including hex bolts, carriage bolts, eye bolts, lock nuts, wing nuts, and cap nuts. Each type serves a unique function depending on load requirements and environmental conditions.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7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Key Properties &amp; Advantages</a:t>
            </a:r>
            <a:endParaRPr b="1" sz="3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7"/>
          <p:cNvSpPr txBox="1"/>
          <p:nvPr>
            <p:ph idx="1" type="body"/>
          </p:nvPr>
        </p:nvSpPr>
        <p:spPr>
          <a:xfrm>
            <a:off x="1297500" y="1567550"/>
            <a:ext cx="7038900" cy="149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Stainless steel fasteners offer high tensile strength, excellent corrosion resistance, temperature tolerance, low maintenance, and long service life. They also provide an attractive finish, making them ideal for visible structures.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8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Installation &amp; Maintenance Best Practices</a:t>
            </a:r>
            <a:endParaRPr b="1" sz="3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8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Proper torque application, lubrication to prevent galling, correct grade selection, and regular inspection ensure long-lasting performance. Using matching stainless steel components prevents galvanic corrosion.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9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-GB" sz="3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 b="1" sz="3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160"/>
          </a:p>
        </p:txBody>
      </p:sp>
      <p:sp>
        <p:nvSpPr>
          <p:cNvPr id="170" name="Google Shape;170;p19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i="1" lang="en-GB" sz="2600">
                <a:latin typeface="Calibri"/>
                <a:ea typeface="Calibri"/>
                <a:cs typeface="Calibri"/>
                <a:sym typeface="Calibri"/>
              </a:rPr>
              <a:t>Website:</a:t>
            </a:r>
            <a:r>
              <a:rPr b="1" i="1" lang="en-GB" sz="24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1" lang="en-GB" sz="24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https://www.apexstainless.com/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