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Nunito"/>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Nunito-regular.fntdata"/><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Nunito-italic.fntdata"/><Relationship Id="rId14" Type="http://schemas.openxmlformats.org/officeDocument/2006/relationships/font" Target="fonts/Nunito-bold.fntdata"/><Relationship Id="rId16" Type="http://schemas.openxmlformats.org/officeDocument/2006/relationships/font" Target="fonts/Nunito-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d7cbaa54cc_0_1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3d7cbaa54cc_0_1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d7cbaa54cc_0_1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3d7cbaa54cc_0_1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3d7cbaa54cc_0_1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3d7cbaa54cc_0_1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d7cbaa54cc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3d7cbaa54cc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d7cbaa54cc_0_1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3d7cbaa54cc_0_1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3d7cbaa54cc_0_1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3d7cbaa54cc_0_1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sundaytreat.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b="1" lang="en-GB" sz="3600">
                <a:latin typeface="Calibri"/>
                <a:ea typeface="Calibri"/>
                <a:cs typeface="Calibri"/>
                <a:sym typeface="Calibri"/>
              </a:rPr>
              <a:t>Benefits of Professional Video Content Production</a:t>
            </a:r>
            <a:endParaRPr b="1" sz="360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4"/>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en-GB" sz="3222">
                <a:latin typeface="Calibri"/>
                <a:ea typeface="Calibri"/>
                <a:cs typeface="Calibri"/>
                <a:sym typeface="Calibri"/>
              </a:rPr>
              <a:t>Enhanced Engagement</a:t>
            </a:r>
            <a:endParaRPr b="1" sz="3222">
              <a:latin typeface="Calibri"/>
              <a:ea typeface="Calibri"/>
              <a:cs typeface="Calibri"/>
              <a:sym typeface="Calibri"/>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34" name="Google Shape;134;p1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000"/>
              <a:t>Video content is inherently more engaging than text or images alone. Unlike text or images where users must stop and read content, videos combine visuals, audio and storytelling to create an immersive experience.</a:t>
            </a: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5"/>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en-GB" sz="3333">
                <a:latin typeface="Calibri"/>
                <a:ea typeface="Calibri"/>
                <a:cs typeface="Calibri"/>
                <a:sym typeface="Calibri"/>
              </a:rPr>
              <a:t>Improved Brand Awareness</a:t>
            </a:r>
            <a:endParaRPr b="1" sz="3333">
              <a:latin typeface="Calibri"/>
              <a:ea typeface="Calibri"/>
              <a:cs typeface="Calibri"/>
              <a:sym typeface="Calibri"/>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40" name="Google Shape;140;p15"/>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000"/>
              <a:t>Videos are a powerful way to showcase your brand’s personality, values and unique selling points. When you produce video content, you can communicate your brand story more effectively, making it easier for audiences to connect with and remember your brand.</a:t>
            </a:r>
            <a:endParaRPr sz="20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6"/>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en-GB" sz="3222">
                <a:latin typeface="Calibri"/>
                <a:ea typeface="Calibri"/>
                <a:cs typeface="Calibri"/>
                <a:sym typeface="Calibri"/>
              </a:rPr>
              <a:t>Higher Conversion Rates</a:t>
            </a:r>
            <a:endParaRPr b="1" sz="3222">
              <a:latin typeface="Calibri"/>
              <a:ea typeface="Calibri"/>
              <a:cs typeface="Calibri"/>
              <a:sym typeface="Calibri"/>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46" name="Google Shape;146;p16"/>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000"/>
              <a:t>Video content has been proven to increase conversion rates significantly. Whether it’s a product demonstration, testimonial or explainer video, compelling videos help potential customers at every stage of the sales funnel understand your offerings and address their pain points.</a:t>
            </a:r>
            <a:endParaRPr sz="2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7"/>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en-GB" sz="3222">
                <a:latin typeface="Calibri"/>
                <a:ea typeface="Calibri"/>
                <a:cs typeface="Calibri"/>
                <a:sym typeface="Calibri"/>
              </a:rPr>
              <a:t>Boosted SEO Performance</a:t>
            </a:r>
            <a:endParaRPr b="1" sz="3222">
              <a:latin typeface="Calibri"/>
              <a:ea typeface="Calibri"/>
              <a:cs typeface="Calibri"/>
              <a:sym typeface="Calibri"/>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52" name="Google Shape;152;p17"/>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000"/>
              <a:t>Quality video content can boost your search engine optimization (SEO) efforts. Informative videos can increase page time and reduce bounce rates, which can help your web pages rank higher in relevant search engine results.</a:t>
            </a:r>
            <a:endParaRPr sz="20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8"/>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en-GB" sz="3222">
                <a:latin typeface="Calibri"/>
                <a:ea typeface="Calibri"/>
                <a:cs typeface="Calibri"/>
                <a:sym typeface="Calibri"/>
              </a:rPr>
              <a:t>Versatility Across Platforms</a:t>
            </a:r>
            <a:endParaRPr b="1" sz="3222">
              <a:latin typeface="Calibri"/>
              <a:ea typeface="Calibri"/>
              <a:cs typeface="Calibri"/>
              <a:sym typeface="Calibri"/>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58" name="Google Shape;158;p18"/>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000"/>
              <a:t>Professional videos can be repurposed across various platforms, maximizing the impact they make and how far you can stretch your investment on video production. A single video can be used on social media, embedded on a website, included in email campaigns or even featured in webinars.</a:t>
            </a:r>
            <a:endParaRPr sz="20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9"/>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b="1" lang="en-GB" sz="2900"/>
              <a:t>Thank You</a:t>
            </a:r>
            <a:endParaRPr b="1" sz="2900"/>
          </a:p>
          <a:p>
            <a:pPr indent="0" lvl="0" marL="0" rtl="0" algn="l">
              <a:spcBef>
                <a:spcPts val="0"/>
              </a:spcBef>
              <a:spcAft>
                <a:spcPts val="0"/>
              </a:spcAft>
              <a:buSzPts val="990"/>
              <a:buNone/>
            </a:pPr>
            <a:r>
              <a:t/>
            </a:r>
            <a:endParaRPr sz="2700"/>
          </a:p>
        </p:txBody>
      </p:sp>
      <p:sp>
        <p:nvSpPr>
          <p:cNvPr id="164" name="Google Shape;164;p19"/>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i="1" lang="en-GB" sz="2600">
                <a:solidFill>
                  <a:srgbClr val="783F04"/>
                </a:solidFill>
              </a:rPr>
              <a:t>Website:</a:t>
            </a:r>
            <a:r>
              <a:rPr lang="en-GB"/>
              <a:t> </a:t>
            </a:r>
            <a:r>
              <a:rPr b="1" i="1" lang="en-GB" sz="2400" u="sng">
                <a:solidFill>
                  <a:schemeClr val="hlink"/>
                </a:solidFill>
                <a:hlinkClick r:id="rId3"/>
              </a:rPr>
              <a:t>https://www.sundaytreat.com/</a:t>
            </a:r>
            <a:endParaRPr b="1" i="1" sz="2700"/>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