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bef07183d5_0_2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bef07183d5_0_2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bef07183d5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bef07183d5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bef07183d5_0_2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bef07183d5_0_2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bef07183d5_0_2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bef07183d5_0_2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bef07183d5_0_2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bef07183d5_0_2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bef07183d5_0_2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bef07183d5_0_2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sundaytreat.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p>
            <a:pPr indent="0" lvl="0" marL="0" rtl="0" algn="ctr">
              <a:lnSpc>
                <a:spcPct val="130000"/>
              </a:lnSpc>
              <a:spcBef>
                <a:spcPts val="0"/>
              </a:spcBef>
              <a:spcAft>
                <a:spcPts val="0"/>
              </a:spcAft>
              <a:buNone/>
            </a:pPr>
            <a:r>
              <a:rPr b="1" lang="en-GB" sz="3600">
                <a:solidFill>
                  <a:srgbClr val="5524FF"/>
                </a:solidFill>
                <a:highlight>
                  <a:srgbClr val="FFFFFF"/>
                </a:highlight>
                <a:latin typeface="Calibri"/>
                <a:ea typeface="Calibri"/>
                <a:cs typeface="Calibri"/>
                <a:sym typeface="Calibri"/>
              </a:rPr>
              <a:t>Benefits of</a:t>
            </a:r>
            <a:r>
              <a:rPr b="1" lang="en-GB" sz="3600">
                <a:solidFill>
                  <a:srgbClr val="5524FF"/>
                </a:solidFill>
                <a:latin typeface="Calibri"/>
                <a:ea typeface="Calibri"/>
                <a:cs typeface="Calibri"/>
                <a:sym typeface="Calibri"/>
              </a:rPr>
              <a:t> Collaborate with Video Experts</a:t>
            </a:r>
            <a:endParaRPr b="1" sz="3600">
              <a:solidFill>
                <a:srgbClr val="5524FF"/>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solidFill>
                  <a:srgbClr val="5524FF"/>
                </a:solidFill>
                <a:latin typeface="Calibri"/>
                <a:ea typeface="Calibri"/>
                <a:cs typeface="Calibri"/>
                <a:sym typeface="Calibri"/>
              </a:rPr>
              <a:t>Expanded Audience Reach</a:t>
            </a:r>
            <a:endParaRPr b="1">
              <a:solidFill>
                <a:srgbClr val="5524FF"/>
              </a:solidFill>
              <a:latin typeface="Calibri"/>
              <a:ea typeface="Calibri"/>
              <a:cs typeface="Calibri"/>
              <a:sym typeface="Calibri"/>
            </a:endParaRPr>
          </a:p>
        </p:txBody>
      </p:sp>
      <p:sp>
        <p:nvSpPr>
          <p:cNvPr id="134" name="Google Shape;134;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77500" lnSpcReduction="20000"/>
          </a:bodyPr>
          <a:lstStyle/>
          <a:p>
            <a:pPr indent="0" lvl="0" marL="0" rtl="0" algn="just">
              <a:spcBef>
                <a:spcPts val="0"/>
              </a:spcBef>
              <a:spcAft>
                <a:spcPts val="0"/>
              </a:spcAft>
              <a:buNone/>
            </a:pPr>
            <a:r>
              <a:rPr lang="en-GB" sz="2550"/>
              <a:t>When you collab on YouTube, your content gets introduced to another creator’s audience. But it’s not just about numbers. It’s about trust. Their viewers already trust them, so when they feature you, it’s like a warm intro. You skip the cold outreach and go straight to visibility with built-in credibility.</a:t>
            </a:r>
            <a:endParaRPr sz="2550"/>
          </a:p>
          <a:p>
            <a:pPr indent="0" lvl="0" marL="0" rtl="0" algn="just">
              <a:spcBef>
                <a:spcPts val="1200"/>
              </a:spcBef>
              <a:spcAft>
                <a:spcPts val="0"/>
              </a:spcAft>
              <a:buNone/>
            </a:pPr>
            <a:r>
              <a:t/>
            </a:r>
            <a:endParaRPr sz="2000"/>
          </a:p>
          <a:p>
            <a:pPr indent="0" lvl="0" marL="0" rtl="0" algn="just">
              <a:spcBef>
                <a:spcPts val="1200"/>
              </a:spcBef>
              <a:spcAft>
                <a:spcPts val="1200"/>
              </a:spcAft>
              <a:buNone/>
            </a:pPr>
            <a:r>
              <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solidFill>
                  <a:srgbClr val="5524FF"/>
                </a:solidFill>
                <a:latin typeface="Calibri"/>
                <a:ea typeface="Calibri"/>
                <a:cs typeface="Calibri"/>
                <a:sym typeface="Calibri"/>
              </a:rPr>
              <a:t>Boosted Credibility and Authority</a:t>
            </a:r>
            <a:endParaRPr b="1">
              <a:solidFill>
                <a:srgbClr val="5524FF"/>
              </a:solidFill>
              <a:latin typeface="Calibri"/>
              <a:ea typeface="Calibri"/>
              <a:cs typeface="Calibri"/>
              <a:sym typeface="Calibri"/>
            </a:endParaRPr>
          </a:p>
        </p:txBody>
      </p:sp>
      <p:sp>
        <p:nvSpPr>
          <p:cNvPr id="140" name="Google Shape;140;p15"/>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Collaborating with other YouTubers can instantly raise your credibility in your niche. When you do a YouTube collab with someone who already has authority and trust, their audience starts to see you as trustworthy too.</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6"/>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lnSpc>
                <a:spcPct val="120000"/>
              </a:lnSpc>
              <a:spcBef>
                <a:spcPts val="0"/>
              </a:spcBef>
              <a:spcAft>
                <a:spcPts val="0"/>
              </a:spcAft>
              <a:buNone/>
            </a:pPr>
            <a:r>
              <a:rPr b="1" lang="en-GB" sz="3383">
                <a:solidFill>
                  <a:srgbClr val="5524FF"/>
                </a:solidFill>
                <a:highlight>
                  <a:srgbClr val="FFFFFF"/>
                </a:highlight>
                <a:latin typeface="Calibri"/>
                <a:ea typeface="Calibri"/>
                <a:cs typeface="Calibri"/>
                <a:sym typeface="Calibri"/>
              </a:rPr>
              <a:t>Creative Synergy</a:t>
            </a:r>
            <a:endParaRPr b="1" sz="3383">
              <a:solidFill>
                <a:srgbClr val="5524FF"/>
              </a:solidFill>
              <a:highlight>
                <a:srgbClr val="FFFFFF"/>
              </a:highlight>
              <a:latin typeface="Calibri"/>
              <a:ea typeface="Calibri"/>
              <a:cs typeface="Calibri"/>
              <a:sym typeface="Calibri"/>
            </a:endParaRPr>
          </a:p>
          <a:p>
            <a:pPr indent="0" lvl="0" marL="0" rtl="0" algn="l">
              <a:lnSpc>
                <a:spcPct val="120000"/>
              </a:lnSpc>
              <a:spcBef>
                <a:spcPts val="0"/>
              </a:spcBef>
              <a:spcAft>
                <a:spcPts val="0"/>
              </a:spcAft>
              <a:buNone/>
            </a:pPr>
            <a:r>
              <a:t/>
            </a:r>
            <a:endParaRPr sz="2161">
              <a:solidFill>
                <a:srgbClr val="433F34"/>
              </a:solidFill>
              <a:highlight>
                <a:srgbClr val="FFFFFF"/>
              </a:highlight>
              <a:latin typeface="Calibri"/>
              <a:ea typeface="Calibri"/>
              <a:cs typeface="Calibri"/>
              <a:sym typeface="Calibri"/>
            </a:endParaRPr>
          </a:p>
          <a:p>
            <a:pPr indent="0" lvl="0" marL="0" rtl="0" algn="l">
              <a:spcBef>
                <a:spcPts val="0"/>
              </a:spcBef>
              <a:spcAft>
                <a:spcPts val="0"/>
              </a:spcAft>
              <a:buNone/>
            </a:pPr>
            <a:r>
              <a:t/>
            </a:r>
            <a:endParaRPr/>
          </a:p>
        </p:txBody>
      </p:sp>
      <p:sp>
        <p:nvSpPr>
          <p:cNvPr id="146" name="Google Shape;146;p1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40000" lnSpcReduction="20000"/>
          </a:bodyPr>
          <a:lstStyle/>
          <a:p>
            <a:pPr indent="0" lvl="0" marL="0" rtl="0" algn="just">
              <a:lnSpc>
                <a:spcPct val="166666"/>
              </a:lnSpc>
              <a:spcBef>
                <a:spcPts val="0"/>
              </a:spcBef>
              <a:spcAft>
                <a:spcPts val="0"/>
              </a:spcAft>
              <a:buNone/>
            </a:pPr>
            <a:r>
              <a:rPr lang="en-GB" sz="5050">
                <a:solidFill>
                  <a:srgbClr val="000000"/>
                </a:solidFill>
                <a:highlight>
                  <a:srgbClr val="FFFFFF"/>
                </a:highlight>
              </a:rPr>
              <a:t>A YouTube collaboration also sparks creative synergy — where the whole becomes greater than the sum of its parts. When you collab on YouTube, you combine unique skills, ideas, and perspectives that you might not discover working alone.</a:t>
            </a:r>
            <a:endParaRPr sz="5050">
              <a:solidFill>
                <a:srgbClr val="000000"/>
              </a:solidFill>
              <a:highlight>
                <a:srgbClr val="FFFFFF"/>
              </a:highlight>
            </a:endParaRPr>
          </a:p>
          <a:p>
            <a:pPr indent="0" lvl="0" marL="0" rtl="0" algn="l">
              <a:spcBef>
                <a:spcPts val="1900"/>
              </a:spcBef>
              <a:spcAft>
                <a:spcPts val="0"/>
              </a:spcAft>
              <a:buNone/>
            </a:pPr>
            <a:r>
              <a:t/>
            </a:r>
            <a:endParaRPr sz="1100">
              <a:solidFill>
                <a:srgbClr val="000000"/>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7"/>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lnSpc>
                <a:spcPct val="120000"/>
              </a:lnSpc>
              <a:spcBef>
                <a:spcPts val="0"/>
              </a:spcBef>
              <a:spcAft>
                <a:spcPts val="0"/>
              </a:spcAft>
              <a:buNone/>
            </a:pPr>
            <a:r>
              <a:rPr b="1" lang="en-GB">
                <a:solidFill>
                  <a:srgbClr val="5524FF"/>
                </a:solidFill>
                <a:highlight>
                  <a:srgbClr val="FFFFFF"/>
                </a:highlight>
                <a:latin typeface="Calibri"/>
                <a:ea typeface="Calibri"/>
                <a:cs typeface="Calibri"/>
                <a:sym typeface="Calibri"/>
              </a:rPr>
              <a:t>Skill &amp; Knowledge Sharing</a:t>
            </a:r>
            <a:endParaRPr b="1">
              <a:solidFill>
                <a:srgbClr val="5524FF"/>
              </a:solidFill>
              <a:highlight>
                <a:srgbClr val="FFFFFF"/>
              </a:highlight>
              <a:latin typeface="Calibri"/>
              <a:ea typeface="Calibri"/>
              <a:cs typeface="Calibri"/>
              <a:sym typeface="Calibri"/>
            </a:endParaRPr>
          </a:p>
          <a:p>
            <a:pPr indent="0" lvl="0" marL="0" rtl="0" algn="l">
              <a:spcBef>
                <a:spcPts val="0"/>
              </a:spcBef>
              <a:spcAft>
                <a:spcPts val="0"/>
              </a:spcAft>
              <a:buNone/>
            </a:pPr>
            <a:r>
              <a:t/>
            </a:r>
            <a:endParaRPr/>
          </a:p>
        </p:txBody>
      </p:sp>
      <p:sp>
        <p:nvSpPr>
          <p:cNvPr id="152" name="Google Shape;152;p17"/>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solidFill>
                  <a:srgbClr val="000000"/>
                </a:solidFill>
                <a:highlight>
                  <a:srgbClr val="FFFFFF"/>
                </a:highlight>
              </a:rPr>
              <a:t>These skill swaps speed up your learning curve and improve your channel’s quality. Plus, sharing knowledge builds a deeper connection between collab YouTubers — viewers see real teamwork and trust you both more.</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lnSpc>
                <a:spcPct val="120000"/>
              </a:lnSpc>
              <a:spcBef>
                <a:spcPts val="0"/>
              </a:spcBef>
              <a:spcAft>
                <a:spcPts val="0"/>
              </a:spcAft>
              <a:buNone/>
            </a:pPr>
            <a:r>
              <a:rPr b="1" lang="en-GB">
                <a:solidFill>
                  <a:srgbClr val="5524FF"/>
                </a:solidFill>
                <a:highlight>
                  <a:srgbClr val="FFFFFF"/>
                </a:highlight>
                <a:latin typeface="Calibri"/>
                <a:ea typeface="Calibri"/>
                <a:cs typeface="Calibri"/>
                <a:sym typeface="Calibri"/>
              </a:rPr>
              <a:t>Monetization Opportunities</a:t>
            </a:r>
            <a:endParaRPr b="1">
              <a:solidFill>
                <a:srgbClr val="5524FF"/>
              </a:solidFill>
              <a:highlight>
                <a:srgbClr val="FFFFFF"/>
              </a:highlight>
              <a:latin typeface="Calibri"/>
              <a:ea typeface="Calibri"/>
              <a:cs typeface="Calibri"/>
              <a:sym typeface="Calibri"/>
            </a:endParaRPr>
          </a:p>
          <a:p>
            <a:pPr indent="0" lvl="0" marL="0" rtl="0" algn="l">
              <a:spcBef>
                <a:spcPts val="0"/>
              </a:spcBef>
              <a:spcAft>
                <a:spcPts val="0"/>
              </a:spcAft>
              <a:buNone/>
            </a:pPr>
            <a:r>
              <a:t/>
            </a:r>
            <a:endParaRPr b="1">
              <a:latin typeface="Calibri"/>
              <a:ea typeface="Calibri"/>
              <a:cs typeface="Calibri"/>
              <a:sym typeface="Calibri"/>
            </a:endParaRPr>
          </a:p>
        </p:txBody>
      </p:sp>
      <p:sp>
        <p:nvSpPr>
          <p:cNvPr id="158" name="Google Shape;158;p18"/>
          <p:cNvSpPr txBox="1"/>
          <p:nvPr>
            <p:ph idx="1" type="body"/>
          </p:nvPr>
        </p:nvSpPr>
        <p:spPr>
          <a:xfrm>
            <a:off x="819150" y="1990725"/>
            <a:ext cx="7505700" cy="15738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solidFill>
                  <a:srgbClr val="000000"/>
                </a:solidFill>
                <a:highlight>
                  <a:srgbClr val="FFFFFF"/>
                </a:highlight>
              </a:rPr>
              <a:t>A YouTube collaboration can open new revenue streams you might miss flying solo. Like I said earlier, when you collab on YouTube, you combine audiences and influence — making your channel more attractive to brands and </a:t>
            </a:r>
            <a:r>
              <a:rPr lang="en-GB" sz="2000">
                <a:solidFill>
                  <a:srgbClr val="000000"/>
                </a:solidFill>
                <a:highlight>
                  <a:srgbClr val="FFFFFF"/>
                </a:highlight>
              </a:rPr>
              <a:t>s</a:t>
            </a:r>
            <a:r>
              <a:rPr lang="en-GB" sz="2000">
                <a:solidFill>
                  <a:srgbClr val="000000"/>
                </a:solidFill>
                <a:highlight>
                  <a:srgbClr val="FFFFFF"/>
                </a:highlight>
              </a:rPr>
              <a:t>ponsors.</a:t>
            </a:r>
            <a:endParaRPr sz="2000">
              <a:solidFill>
                <a:srgbClr val="000000"/>
              </a:solidFill>
              <a:highlight>
                <a:srgbClr val="FFFFFF"/>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solidFill>
                  <a:srgbClr val="5524FF"/>
                </a:solidFill>
                <a:latin typeface="Calibri"/>
                <a:ea typeface="Calibri"/>
                <a:cs typeface="Calibri"/>
                <a:sym typeface="Calibri"/>
              </a:rPr>
              <a:t>Thank You</a:t>
            </a:r>
            <a:endParaRPr b="1">
              <a:solidFill>
                <a:srgbClr val="5524FF"/>
              </a:solidFill>
              <a:latin typeface="Calibri"/>
              <a:ea typeface="Calibri"/>
              <a:cs typeface="Calibri"/>
              <a:sym typeface="Calibri"/>
            </a:endParaRPr>
          </a:p>
        </p:txBody>
      </p:sp>
      <p:sp>
        <p:nvSpPr>
          <p:cNvPr id="164" name="Google Shape;164;p19"/>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i="1" lang="en-GB" sz="2400">
                <a:solidFill>
                  <a:srgbClr val="073763"/>
                </a:solidFill>
              </a:rPr>
              <a:t>Website:</a:t>
            </a:r>
            <a:r>
              <a:rPr b="1" i="1" lang="en-GB" sz="2000"/>
              <a:t> </a:t>
            </a:r>
            <a:r>
              <a:rPr b="1" i="1" lang="en-GB" sz="2000" u="sng">
                <a:solidFill>
                  <a:schemeClr val="hlink"/>
                </a:solidFill>
                <a:hlinkClick r:id="rId3"/>
              </a:rPr>
              <a:t>https://www.sundaytreat.com/</a:t>
            </a:r>
            <a:endParaRPr b="1" i="1" sz="2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