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Nunito"/>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Nunito-regular.fntdata"/><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Nunito-italic.fntdata"/><Relationship Id="rId14" Type="http://schemas.openxmlformats.org/officeDocument/2006/relationships/font" Target="fonts/Nunito-bold.fntdata"/><Relationship Id="rId16" Type="http://schemas.openxmlformats.org/officeDocument/2006/relationships/font" Target="fonts/Nunit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28b88e74705_0_2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28b88e74705_0_2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aae3ec5457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3aae3ec5457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3aae3ec5457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3aae3ec5457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aae3ec5457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aae3ec5457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aae3ec5457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3aae3ec5457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aae3ec5457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3aae3ec5457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panellingdirect.co.uk/product/bespoke-room-divider/"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27" name="Shape 127"/>
        <p:cNvGrpSpPr/>
        <p:nvPr/>
      </p:nvGrpSpPr>
      <p:grpSpPr>
        <a:xfrm>
          <a:off x="0" y="0"/>
          <a:ext cx="0" cy="0"/>
          <a:chOff x="0" y="0"/>
          <a:chExt cx="0" cy="0"/>
        </a:xfrm>
      </p:grpSpPr>
      <p:sp>
        <p:nvSpPr>
          <p:cNvPr id="128" name="Google Shape;128;p13"/>
          <p:cNvSpPr txBox="1"/>
          <p:nvPr>
            <p:ph type="ctrTitle"/>
          </p:nvPr>
        </p:nvSpPr>
        <p:spPr>
          <a:xfrm>
            <a:off x="3018250" y="1098900"/>
            <a:ext cx="5881200" cy="24435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SzPts val="1100"/>
              <a:buNone/>
            </a:pPr>
            <a:r>
              <a:rPr b="1" lang="en-GB" sz="3930">
                <a:latin typeface="Calibri"/>
                <a:ea typeface="Calibri"/>
                <a:cs typeface="Calibri"/>
                <a:sym typeface="Calibri"/>
              </a:rPr>
              <a:t>The Ultimate Beginner's Guide to Wooden Room Divider</a:t>
            </a:r>
            <a:endParaRPr b="1" sz="393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32" name="Shape 132"/>
        <p:cNvGrpSpPr/>
        <p:nvPr/>
      </p:nvGrpSpPr>
      <p:grpSpPr>
        <a:xfrm>
          <a:off x="0" y="0"/>
          <a:ext cx="0" cy="0"/>
          <a:chOff x="0" y="0"/>
          <a:chExt cx="0" cy="0"/>
        </a:xfrm>
      </p:grpSpPr>
      <p:sp>
        <p:nvSpPr>
          <p:cNvPr id="133" name="Google Shape;133;p1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What Is a Wooden Room Divider?</a:t>
            </a:r>
            <a:endParaRPr b="1" sz="3000">
              <a:latin typeface="Calibri"/>
              <a:ea typeface="Calibri"/>
              <a:cs typeface="Calibri"/>
              <a:sym typeface="Calibri"/>
            </a:endParaRPr>
          </a:p>
        </p:txBody>
      </p:sp>
      <p:sp>
        <p:nvSpPr>
          <p:cNvPr id="134" name="Google Shape;134;p14"/>
          <p:cNvSpPr txBox="1"/>
          <p:nvPr>
            <p:ph idx="1" type="body"/>
          </p:nvPr>
        </p:nvSpPr>
        <p:spPr>
          <a:xfrm>
            <a:off x="1158900" y="1671875"/>
            <a:ext cx="7038900" cy="2911200"/>
          </a:xfrm>
          <a:prstGeom prst="rect">
            <a:avLst/>
          </a:prstGeom>
          <a:solidFill>
            <a:schemeClr val="dk1"/>
          </a:solidFill>
        </p:spPr>
        <p:txBody>
          <a:bodyPr anchorCtr="0" anchor="t" bIns="91425" lIns="91425" spcFirstLastPara="1" rIns="91425" wrap="square" tIns="91425">
            <a:normAutofit/>
          </a:bodyPr>
          <a:lstStyle/>
          <a:p>
            <a:pPr indent="0" lvl="0" marL="0" rtl="0" algn="just">
              <a:spcBef>
                <a:spcPts val="0"/>
              </a:spcBef>
              <a:spcAft>
                <a:spcPts val="1200"/>
              </a:spcAft>
              <a:buNone/>
            </a:pPr>
            <a:r>
              <a:rPr lang="en-GB" sz="2100">
                <a:solidFill>
                  <a:schemeClr val="lt1"/>
                </a:solidFill>
                <a:highlight>
                  <a:schemeClr val="dk1"/>
                </a:highlight>
              </a:rPr>
              <a:t>A wooden room divider is a functional piece used to separate spaces within a room without building permanent walls. It adds structure while keeping the space open and flexible. Wooden dividers also bring warmth and natural texture to interiors. They work well in homes, offices, and studios.</a:t>
            </a:r>
            <a:endParaRPr sz="2100">
              <a:solidFill>
                <a:schemeClr val="lt1"/>
              </a:solidFill>
              <a:highlight>
                <a:schemeClr val="dk1"/>
              </a:highlight>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38" name="Shape 138"/>
        <p:cNvGrpSpPr/>
        <p:nvPr/>
      </p:nvGrpSpPr>
      <p:grpSpPr>
        <a:xfrm>
          <a:off x="0" y="0"/>
          <a:ext cx="0" cy="0"/>
          <a:chOff x="0" y="0"/>
          <a:chExt cx="0" cy="0"/>
        </a:xfrm>
      </p:grpSpPr>
      <p:sp>
        <p:nvSpPr>
          <p:cNvPr id="139" name="Google Shape;139;p1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Types of Wooden Room Dividers</a:t>
            </a:r>
            <a:endParaRPr b="1" sz="3000">
              <a:latin typeface="Calibri"/>
              <a:ea typeface="Calibri"/>
              <a:cs typeface="Calibri"/>
              <a:sym typeface="Calibri"/>
            </a:endParaRPr>
          </a:p>
        </p:txBody>
      </p:sp>
      <p:sp>
        <p:nvSpPr>
          <p:cNvPr id="140" name="Google Shape;140;p15"/>
          <p:cNvSpPr txBox="1"/>
          <p:nvPr>
            <p:ph idx="1" type="body"/>
          </p:nvPr>
        </p:nvSpPr>
        <p:spPr>
          <a:xfrm>
            <a:off x="1158900" y="1671875"/>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100">
                <a:solidFill>
                  <a:schemeClr val="lt1"/>
                </a:solidFill>
              </a:rPr>
              <a:t>Wooden room dividers come in many styles such as folding screens, slatted panels, carved partitions, and shelving dividers. Each type serves a different purpose—privacy, decoration, or storage. Choosing the right type depends on your space and how permanent you want the divider to be. Beginners often start with movable or foldable designs.</a:t>
            </a:r>
            <a:endParaRPr sz="2100">
              <a:solidFill>
                <a:schemeClr val="l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44" name="Shape 144"/>
        <p:cNvGrpSpPr/>
        <p:nvPr/>
      </p:nvGrpSpPr>
      <p:grpSpPr>
        <a:xfrm>
          <a:off x="0" y="0"/>
          <a:ext cx="0" cy="0"/>
          <a:chOff x="0" y="0"/>
          <a:chExt cx="0" cy="0"/>
        </a:xfrm>
      </p:grpSpPr>
      <p:sp>
        <p:nvSpPr>
          <p:cNvPr id="145" name="Google Shape;145;p1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Benefits of Using Wooden Room Dividers</a:t>
            </a:r>
            <a:endParaRPr b="1" sz="3000">
              <a:latin typeface="Calibri"/>
              <a:ea typeface="Calibri"/>
              <a:cs typeface="Calibri"/>
              <a:sym typeface="Calibri"/>
            </a:endParaRPr>
          </a:p>
        </p:txBody>
      </p:sp>
      <p:sp>
        <p:nvSpPr>
          <p:cNvPr id="146" name="Google Shape;146;p16"/>
          <p:cNvSpPr txBox="1"/>
          <p:nvPr>
            <p:ph idx="1" type="body"/>
          </p:nvPr>
        </p:nvSpPr>
        <p:spPr>
          <a:xfrm>
            <a:off x="1158900" y="1671875"/>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100">
                <a:solidFill>
                  <a:schemeClr val="lt1"/>
                </a:solidFill>
              </a:rPr>
              <a:t>Wooden room dividers improve privacy while maintaining airflow and light. They enhance interior aesthetics with a natural, timeless look. These dividers are versatile, easy to install, and can be rearranged as needs change. They also help define zones in open-plan spaces.</a:t>
            </a:r>
            <a:endParaRPr sz="2100">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50" name="Shape 150"/>
        <p:cNvGrpSpPr/>
        <p:nvPr/>
      </p:nvGrpSpPr>
      <p:grpSpPr>
        <a:xfrm>
          <a:off x="0" y="0"/>
          <a:ext cx="0" cy="0"/>
          <a:chOff x="0" y="0"/>
          <a:chExt cx="0" cy="0"/>
        </a:xfrm>
      </p:grpSpPr>
      <p:sp>
        <p:nvSpPr>
          <p:cNvPr id="151" name="Google Shape;151;p17"/>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en-GB">
                <a:latin typeface="Calibri"/>
                <a:ea typeface="Calibri"/>
                <a:cs typeface="Calibri"/>
                <a:sym typeface="Calibri"/>
              </a:rPr>
              <a:t>How to Choose the Right Wooden Room Divider</a:t>
            </a:r>
            <a:endParaRPr b="1" sz="3000">
              <a:latin typeface="Calibri"/>
              <a:ea typeface="Calibri"/>
              <a:cs typeface="Calibri"/>
              <a:sym typeface="Calibri"/>
            </a:endParaRPr>
          </a:p>
        </p:txBody>
      </p:sp>
      <p:sp>
        <p:nvSpPr>
          <p:cNvPr id="152" name="Google Shape;152;p17"/>
          <p:cNvSpPr txBox="1"/>
          <p:nvPr>
            <p:ph idx="1" type="body"/>
          </p:nvPr>
        </p:nvSpPr>
        <p:spPr>
          <a:xfrm>
            <a:off x="1158900" y="1671875"/>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100">
                <a:solidFill>
                  <a:schemeClr val="lt1"/>
                </a:solidFill>
              </a:rPr>
              <a:t>Consider the size of your room, the level of privacy needed, and your décor style. Light-colored wood works well for small spaces, while darker tones add depth and elegance. Think about whether you need a fixed or movable divider. Budget and maintenance are also important factors for beginners.</a:t>
            </a:r>
            <a:endParaRPr sz="2100">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56" name="Shape 156"/>
        <p:cNvGrpSpPr/>
        <p:nvPr/>
      </p:nvGrpSpPr>
      <p:grpSpPr>
        <a:xfrm>
          <a:off x="0" y="0"/>
          <a:ext cx="0" cy="0"/>
          <a:chOff x="0" y="0"/>
          <a:chExt cx="0" cy="0"/>
        </a:xfrm>
      </p:grpSpPr>
      <p:sp>
        <p:nvSpPr>
          <p:cNvPr id="157" name="Google Shape;157;p18"/>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Best Wood Types for Room Dividers</a:t>
            </a:r>
            <a:endParaRPr b="1" sz="3000">
              <a:latin typeface="Calibri"/>
              <a:ea typeface="Calibri"/>
              <a:cs typeface="Calibri"/>
              <a:sym typeface="Calibri"/>
            </a:endParaRPr>
          </a:p>
        </p:txBody>
      </p:sp>
      <p:sp>
        <p:nvSpPr>
          <p:cNvPr id="158" name="Google Shape;158;p18"/>
          <p:cNvSpPr txBox="1"/>
          <p:nvPr>
            <p:ph idx="1" type="body"/>
          </p:nvPr>
        </p:nvSpPr>
        <p:spPr>
          <a:xfrm>
            <a:off x="1158900" y="1671875"/>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100">
                <a:solidFill>
                  <a:schemeClr val="lt1"/>
                </a:solidFill>
              </a:rPr>
              <a:t>Common woods used for room dividers include pine, oak, teak, and MDF with wood veneer. Each type differs in strength, cost, and appearance. Solid wood offers durability, while engineered wood is more budget-friendly. Beginners should balance style with maintenance needs.</a:t>
            </a:r>
            <a:endParaRPr sz="2100">
              <a:solidFill>
                <a:schemeClr val="l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62" name="Shape 162"/>
        <p:cNvGrpSpPr/>
        <p:nvPr/>
      </p:nvGrpSpPr>
      <p:grpSpPr>
        <a:xfrm>
          <a:off x="0" y="0"/>
          <a:ext cx="0" cy="0"/>
          <a:chOff x="0" y="0"/>
          <a:chExt cx="0" cy="0"/>
        </a:xfrm>
      </p:grpSpPr>
      <p:sp>
        <p:nvSpPr>
          <p:cNvPr id="163" name="Google Shape;163;p19"/>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000">
                <a:latin typeface="Calibri"/>
                <a:ea typeface="Calibri"/>
                <a:cs typeface="Calibri"/>
                <a:sym typeface="Calibri"/>
              </a:rPr>
              <a:t>Thank You</a:t>
            </a:r>
            <a:endParaRPr b="1" sz="3000">
              <a:latin typeface="Calibri"/>
              <a:ea typeface="Calibri"/>
              <a:cs typeface="Calibri"/>
              <a:sym typeface="Calibri"/>
            </a:endParaRPr>
          </a:p>
        </p:txBody>
      </p:sp>
      <p:sp>
        <p:nvSpPr>
          <p:cNvPr id="164" name="Google Shape;164;p19"/>
          <p:cNvSpPr txBox="1"/>
          <p:nvPr>
            <p:ph idx="1" type="body"/>
          </p:nvPr>
        </p:nvSpPr>
        <p:spPr>
          <a:xfrm>
            <a:off x="1158900" y="1671875"/>
            <a:ext cx="7038900" cy="2911200"/>
          </a:xfrm>
          <a:prstGeom prst="rect">
            <a:avLst/>
          </a:prstGeom>
          <a:solidFill>
            <a:schemeClr val="dk1"/>
          </a:solidFill>
        </p:spPr>
        <p:txBody>
          <a:bodyPr anchorCtr="0" anchor="t" bIns="91425" lIns="91425" spcFirstLastPara="1" rIns="91425" wrap="square" tIns="91425">
            <a:normAutofit/>
          </a:bodyPr>
          <a:lstStyle/>
          <a:p>
            <a:pPr indent="0" lvl="0" marL="0" rtl="0" algn="l">
              <a:spcBef>
                <a:spcPts val="0"/>
              </a:spcBef>
              <a:spcAft>
                <a:spcPts val="1200"/>
              </a:spcAft>
              <a:buNone/>
            </a:pPr>
            <a:r>
              <a:rPr b="1" lang="en-GB" sz="2100">
                <a:latin typeface="Calibri"/>
                <a:ea typeface="Calibri"/>
                <a:cs typeface="Calibri"/>
                <a:sym typeface="Calibri"/>
              </a:rPr>
              <a:t>Website:</a:t>
            </a:r>
            <a:r>
              <a:rPr lang="en-GB" sz="2100">
                <a:latin typeface="Calibri"/>
                <a:ea typeface="Calibri"/>
                <a:cs typeface="Calibri"/>
                <a:sym typeface="Calibri"/>
              </a:rPr>
              <a:t> </a:t>
            </a:r>
            <a:r>
              <a:rPr i="1" lang="en-GB" sz="2100" u="sng">
                <a:solidFill>
                  <a:schemeClr val="lt1"/>
                </a:solidFill>
                <a:hlinkClick r:id="rId3">
                  <a:extLst>
                    <a:ext uri="{A12FA001-AC4F-418D-AE19-62706E023703}">
                      <ahyp:hlinkClr val="tx"/>
                    </a:ext>
                  </a:extLst>
                </a:hlinkClick>
              </a:rPr>
              <a:t>https://www.panellingdirect.co.uk/product/bespoke-room-divider/</a:t>
            </a:r>
            <a:endParaRPr i="1" sz="2400">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