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bef07183d5_0_2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bef07183d5_0_2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bef07183d5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bef07183d5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bef07183d5_0_2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bef07183d5_0_2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bef07183d5_0_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bef07183d5_0_2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bef07183d5_0_2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bef07183d5_0_2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bef07183d5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bef07183d5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sundaytreat.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990"/>
              <a:buNone/>
            </a:pPr>
            <a:r>
              <a:rPr b="1" lang="en-GB" sz="3620">
                <a:latin typeface="Calibri"/>
                <a:ea typeface="Calibri"/>
                <a:cs typeface="Calibri"/>
                <a:sym typeface="Calibri"/>
              </a:rPr>
              <a:t>Benefits of Professional Video Content Production</a:t>
            </a:r>
            <a:endParaRPr b="1" sz="362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Enhanced Engagement</a:t>
            </a:r>
            <a:endParaRPr b="1">
              <a:latin typeface="Calibri"/>
              <a:ea typeface="Calibri"/>
              <a:cs typeface="Calibri"/>
              <a:sym typeface="Calibri"/>
            </a:endParaRPr>
          </a:p>
        </p:txBody>
      </p:sp>
      <p:sp>
        <p:nvSpPr>
          <p:cNvPr id="134" name="Google Shape;134;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Video content is inherently more engaging than text or images alone. Unlike text or images where users must stop and read content, videos combine visuals, audio and storytelling to create an immersive experience.</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Improved Brand Awareness</a:t>
            </a:r>
            <a:endParaRPr b="1">
              <a:latin typeface="Calibri"/>
              <a:ea typeface="Calibri"/>
              <a:cs typeface="Calibri"/>
              <a:sym typeface="Calibri"/>
            </a:endParaRPr>
          </a:p>
        </p:txBody>
      </p:sp>
      <p:sp>
        <p:nvSpPr>
          <p:cNvPr id="140" name="Google Shape;140;p1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t>Videos are a powerful way to showcase your brand’s personality, values and unique selling points. When you produce video content, you can communicate your brand story more effectively, making it easier for audiences to connect with and remember your brand.</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ctr">
              <a:lnSpc>
                <a:spcPct val="120000"/>
              </a:lnSpc>
              <a:spcBef>
                <a:spcPts val="0"/>
              </a:spcBef>
              <a:spcAft>
                <a:spcPts val="0"/>
              </a:spcAft>
              <a:buNone/>
            </a:pPr>
            <a:r>
              <a:rPr b="1" lang="en-GB" sz="3383">
                <a:highlight>
                  <a:srgbClr val="FFFFFF"/>
                </a:highlight>
                <a:latin typeface="Calibri"/>
                <a:ea typeface="Calibri"/>
                <a:cs typeface="Calibri"/>
                <a:sym typeface="Calibri"/>
              </a:rPr>
              <a:t>Boosted SEO Performance</a:t>
            </a:r>
            <a:endParaRPr b="1" sz="3383">
              <a:highlight>
                <a:srgbClr val="FFFFFF"/>
              </a:highlight>
              <a:latin typeface="Calibri"/>
              <a:ea typeface="Calibri"/>
              <a:cs typeface="Calibri"/>
              <a:sym typeface="Calibri"/>
            </a:endParaRPr>
          </a:p>
          <a:p>
            <a:pPr indent="0" lvl="0" marL="0" rtl="0" algn="l">
              <a:lnSpc>
                <a:spcPct val="120000"/>
              </a:lnSpc>
              <a:spcBef>
                <a:spcPts val="0"/>
              </a:spcBef>
              <a:spcAft>
                <a:spcPts val="0"/>
              </a:spcAft>
              <a:buNone/>
            </a:pPr>
            <a:r>
              <a:t/>
            </a:r>
            <a:endParaRPr sz="2161">
              <a:solidFill>
                <a:srgbClr val="433F34"/>
              </a:solidFill>
              <a:highlight>
                <a:srgbClr val="FFFFFF"/>
              </a:highlight>
              <a:latin typeface="Calibri"/>
              <a:ea typeface="Calibri"/>
              <a:cs typeface="Calibri"/>
              <a:sym typeface="Calibri"/>
            </a:endParaRPr>
          </a:p>
          <a:p>
            <a:pPr indent="0" lvl="0" marL="0" rtl="0" algn="l">
              <a:spcBef>
                <a:spcPts val="0"/>
              </a:spcBef>
              <a:spcAft>
                <a:spcPts val="0"/>
              </a:spcAft>
              <a:buNone/>
            </a:pPr>
            <a:r>
              <a:t/>
            </a:r>
            <a:endParaRPr/>
          </a:p>
        </p:txBody>
      </p:sp>
      <p:sp>
        <p:nvSpPr>
          <p:cNvPr id="146" name="Google Shape;146;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40000" lnSpcReduction="20000"/>
          </a:bodyPr>
          <a:lstStyle/>
          <a:p>
            <a:pPr indent="0" lvl="0" marL="0" rtl="0" algn="just">
              <a:lnSpc>
                <a:spcPct val="166666"/>
              </a:lnSpc>
              <a:spcBef>
                <a:spcPts val="0"/>
              </a:spcBef>
              <a:spcAft>
                <a:spcPts val="0"/>
              </a:spcAft>
              <a:buNone/>
            </a:pPr>
            <a:r>
              <a:rPr lang="en-GB" sz="5050">
                <a:solidFill>
                  <a:srgbClr val="000000"/>
                </a:solidFill>
                <a:highlight>
                  <a:srgbClr val="FFFFFF"/>
                </a:highlight>
              </a:rPr>
              <a:t>Quality video content can boost your search engine optimization (SEO) efforts. Informative videos can increase page time and reduce bounce rates, which can help your web pages rank higher in relevant search engine results.</a:t>
            </a:r>
            <a:endParaRPr sz="5050">
              <a:solidFill>
                <a:srgbClr val="000000"/>
              </a:solidFill>
              <a:highlight>
                <a:srgbClr val="FFFFFF"/>
              </a:highlight>
            </a:endParaRPr>
          </a:p>
          <a:p>
            <a:pPr indent="0" lvl="0" marL="0" rtl="0" algn="l">
              <a:spcBef>
                <a:spcPts val="1900"/>
              </a:spcBef>
              <a:spcAft>
                <a:spcPts val="0"/>
              </a:spcAft>
              <a:buNone/>
            </a:pPr>
            <a:r>
              <a:t/>
            </a:r>
            <a:endParaRPr sz="1100">
              <a:solidFill>
                <a:srgbClr val="000000"/>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lnSpc>
                <a:spcPct val="120000"/>
              </a:lnSpc>
              <a:spcBef>
                <a:spcPts val="0"/>
              </a:spcBef>
              <a:spcAft>
                <a:spcPts val="0"/>
              </a:spcAft>
              <a:buNone/>
            </a:pPr>
            <a:r>
              <a:rPr b="1" lang="en-GB">
                <a:highlight>
                  <a:srgbClr val="FFFFFF"/>
                </a:highlight>
                <a:latin typeface="Calibri"/>
                <a:ea typeface="Calibri"/>
                <a:cs typeface="Calibri"/>
                <a:sym typeface="Calibri"/>
              </a:rPr>
              <a:t>Versatility Across Platforms</a:t>
            </a:r>
            <a:endParaRPr b="1">
              <a:highlight>
                <a:srgbClr val="FFFFFF"/>
              </a:highlight>
              <a:latin typeface="Calibri"/>
              <a:ea typeface="Calibri"/>
              <a:cs typeface="Calibri"/>
              <a:sym typeface="Calibri"/>
            </a:endParaRPr>
          </a:p>
          <a:p>
            <a:pPr indent="0" lvl="0" marL="0" rtl="0" algn="l">
              <a:spcBef>
                <a:spcPts val="0"/>
              </a:spcBef>
              <a:spcAft>
                <a:spcPts val="0"/>
              </a:spcAft>
              <a:buNone/>
            </a:pPr>
            <a:r>
              <a:t/>
            </a:r>
            <a:endParaRPr/>
          </a:p>
        </p:txBody>
      </p:sp>
      <p:sp>
        <p:nvSpPr>
          <p:cNvPr id="152" name="Google Shape;152;p17"/>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100">
                <a:solidFill>
                  <a:srgbClr val="000000"/>
                </a:solidFill>
                <a:highlight>
                  <a:srgbClr val="FFFFFF"/>
                </a:highlight>
              </a:rPr>
              <a:t>Professional videos can be repurposed across various platforms, maximizing the impact they make and how far you can stretch your investment on video production. A single video can be used on social media, embedded on a website, included in email campaigns or even featured in webinars.</a:t>
            </a:r>
            <a:endParaRPr sz="2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lnSpc>
                <a:spcPct val="120000"/>
              </a:lnSpc>
              <a:spcBef>
                <a:spcPts val="0"/>
              </a:spcBef>
              <a:spcAft>
                <a:spcPts val="0"/>
              </a:spcAft>
              <a:buNone/>
            </a:pPr>
            <a:r>
              <a:rPr b="1" lang="en-GB">
                <a:highlight>
                  <a:srgbClr val="FFFFFF"/>
                </a:highlight>
                <a:latin typeface="Calibri"/>
                <a:ea typeface="Calibri"/>
                <a:cs typeface="Calibri"/>
                <a:sym typeface="Calibri"/>
              </a:rPr>
              <a:t>Displaying Expertise</a:t>
            </a:r>
            <a:endParaRPr b="1">
              <a:highlight>
                <a:srgbClr val="FFFFFF"/>
              </a:highlight>
              <a:latin typeface="Calibri"/>
              <a:ea typeface="Calibri"/>
              <a:cs typeface="Calibri"/>
              <a:sym typeface="Calibri"/>
            </a:endParaRPr>
          </a:p>
          <a:p>
            <a:pPr indent="0" lvl="0" marL="0" rtl="0" algn="l">
              <a:spcBef>
                <a:spcPts val="0"/>
              </a:spcBef>
              <a:spcAft>
                <a:spcPts val="0"/>
              </a:spcAft>
              <a:buNone/>
            </a:pPr>
            <a:r>
              <a:t/>
            </a:r>
            <a:endParaRPr b="1">
              <a:latin typeface="Calibri"/>
              <a:ea typeface="Calibri"/>
              <a:cs typeface="Calibri"/>
              <a:sym typeface="Calibri"/>
            </a:endParaRPr>
          </a:p>
        </p:txBody>
      </p:sp>
      <p:sp>
        <p:nvSpPr>
          <p:cNvPr id="158" name="Google Shape;158;p18"/>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en-GB" sz="2100">
                <a:solidFill>
                  <a:srgbClr val="000000"/>
                </a:solidFill>
                <a:highlight>
                  <a:srgbClr val="FFFFFF"/>
                </a:highlight>
              </a:rPr>
              <a:t>Your video content is a reflection of your business, and videos that are visually polished are a testament to your credibility and expertise. Aside from the informative content, the production level reflects your established industry authority and how much time and effort you put into creating content.</a:t>
            </a:r>
            <a:endParaRPr sz="21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Thank You</a:t>
            </a:r>
            <a:endParaRPr b="1">
              <a:latin typeface="Calibri"/>
              <a:ea typeface="Calibri"/>
              <a:cs typeface="Calibri"/>
              <a:sym typeface="Calibri"/>
            </a:endParaRPr>
          </a:p>
        </p:txBody>
      </p:sp>
      <p:sp>
        <p:nvSpPr>
          <p:cNvPr id="164" name="Google Shape;164;p19"/>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i="1" lang="en-GB" sz="2400"/>
              <a:t>Website:</a:t>
            </a:r>
            <a:r>
              <a:rPr b="1" i="1" lang="en-GB" sz="2000"/>
              <a:t> </a:t>
            </a:r>
            <a:r>
              <a:rPr b="1" i="1" lang="en-GB" sz="2000" u="sng">
                <a:solidFill>
                  <a:schemeClr val="hlink"/>
                </a:solidFill>
                <a:hlinkClick r:id="rId3"/>
              </a:rPr>
              <a:t>https://www.sundaytreat.com/</a:t>
            </a:r>
            <a:endParaRPr b="1" i="1"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