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Nunito"/>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Nunito-regular.fntdata"/><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Nunito-italic.fntdata"/><Relationship Id="rId14" Type="http://schemas.openxmlformats.org/officeDocument/2006/relationships/font" Target="fonts/Nunito-bold.fntdata"/><Relationship Id="rId16" Type="http://schemas.openxmlformats.org/officeDocument/2006/relationships/font" Target="fonts/Nunito-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28b88e74705_0_2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28b88e74705_0_2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3aae3ec5457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3aae3ec5457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3aae3ec5457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3aae3ec5457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3aae3ec5457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3aae3ec5457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3aae3ec5457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3aae3ec5457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3aae3ec5457_0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3aae3ec5457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1"/>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SzPts val="1300"/>
              <a:buChar char="●"/>
              <a:defRPr/>
            </a:lvl1pPr>
            <a:lvl2pPr indent="-298450" lvl="1" marL="914400" algn="ctr">
              <a:spcBef>
                <a:spcPts val="0"/>
              </a:spcBef>
              <a:spcAft>
                <a:spcPts val="0"/>
              </a:spcAft>
              <a:buSzPts val="1100"/>
              <a:buChar char="○"/>
              <a:defRPr/>
            </a:lvl2pPr>
            <a:lvl3pPr indent="-298450" lvl="2" marL="1371600" algn="ctr">
              <a:spcBef>
                <a:spcPts val="0"/>
              </a:spcBef>
              <a:spcAft>
                <a:spcPts val="0"/>
              </a:spcAft>
              <a:buSzPts val="1100"/>
              <a:buChar char="■"/>
              <a:defRPr/>
            </a:lvl3pPr>
            <a:lvl4pPr indent="-298450" lvl="3" marL="1828800" algn="ctr">
              <a:spcBef>
                <a:spcPts val="0"/>
              </a:spcBef>
              <a:spcAft>
                <a:spcPts val="0"/>
              </a:spcAft>
              <a:buSzPts val="1100"/>
              <a:buChar char="●"/>
              <a:defRPr/>
            </a:lvl4pPr>
            <a:lvl5pPr indent="-298450" lvl="4" marL="2286000" algn="ctr">
              <a:spcBef>
                <a:spcPts val="0"/>
              </a:spcBef>
              <a:spcAft>
                <a:spcPts val="0"/>
              </a:spcAft>
              <a:buSzPts val="1100"/>
              <a:buChar char="○"/>
              <a:defRPr/>
            </a:lvl5pPr>
            <a:lvl6pPr indent="-298450" lvl="5" marL="2743200" algn="ctr">
              <a:spcBef>
                <a:spcPts val="0"/>
              </a:spcBef>
              <a:spcAft>
                <a:spcPts val="0"/>
              </a:spcAft>
              <a:buSzPts val="1100"/>
              <a:buChar char="■"/>
              <a:defRPr/>
            </a:lvl6pPr>
            <a:lvl7pPr indent="-298450" lvl="6" marL="3200400" algn="ctr">
              <a:spcBef>
                <a:spcPts val="0"/>
              </a:spcBef>
              <a:spcAft>
                <a:spcPts val="0"/>
              </a:spcAft>
              <a:buSzPts val="1100"/>
              <a:buChar char="●"/>
              <a:defRPr/>
            </a:lvl7pPr>
            <a:lvl8pPr indent="-298450" lvl="7" marL="3657600" algn="ctr">
              <a:spcBef>
                <a:spcPts val="0"/>
              </a:spcBef>
              <a:spcAft>
                <a:spcPts val="0"/>
              </a:spcAft>
              <a:buSzPts val="1100"/>
              <a:buChar char="○"/>
              <a:defRPr/>
            </a:lvl8pPr>
            <a:lvl9pPr indent="-298450" lvl="8" marL="4114800" algn="ctr">
              <a:spcBef>
                <a:spcPts val="0"/>
              </a:spcBef>
              <a:spcAft>
                <a:spcPts val="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 name="Google Shape;47;p3"/>
          <p:cNvSpPr txBox="1"/>
          <p:nvPr>
            <p:ph type="title"/>
          </p:nvPr>
        </p:nvSpPr>
        <p:spPr>
          <a:xfrm>
            <a:off x="1888684" y="1746100"/>
            <a:ext cx="53775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p:txBody>
      </p:sp>
      <p:sp>
        <p:nvSpPr>
          <p:cNvPr id="48" name="Google Shape;48;p3"/>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54" name="Google Shape;54;p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4"/>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txBox="1"/>
          <p:nvPr>
            <p:ph type="title"/>
          </p:nvPr>
        </p:nvSpPr>
        <p:spPr>
          <a:xfrm>
            <a:off x="819150" y="845600"/>
            <a:ext cx="3709200" cy="1383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3" name="Google Shape;93;p8"/>
          <p:cNvSpPr txBox="1"/>
          <p:nvPr>
            <p:ph type="title"/>
          </p:nvPr>
        </p:nvSpPr>
        <p:spPr>
          <a:xfrm>
            <a:off x="1393929" y="1301146"/>
            <a:ext cx="6366900" cy="25392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9"/>
          <p:cNvSpPr txBox="1"/>
          <p:nvPr>
            <p:ph type="title"/>
          </p:nvPr>
        </p:nvSpPr>
        <p:spPr>
          <a:xfrm>
            <a:off x="819150" y="845600"/>
            <a:ext cx="6424200" cy="705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0"/>
          <p:cNvSpPr txBox="1"/>
          <p:nvPr>
            <p:ph idx="1" type="body"/>
          </p:nvPr>
        </p:nvSpPr>
        <p:spPr>
          <a:xfrm>
            <a:off x="328025" y="4163500"/>
            <a:ext cx="7415100" cy="605100"/>
          </a:xfrm>
          <a:prstGeom prst="rect">
            <a:avLst/>
          </a:prstGeom>
        </p:spPr>
        <p:txBody>
          <a:bodyPr anchorCtr="0" anchor="b"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www.doggiecoats.co.uk/our-coats/trouser-suit/trouser-suit-waterproof-dog-coat"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127" name="Shape 127"/>
        <p:cNvGrpSpPr/>
        <p:nvPr/>
      </p:nvGrpSpPr>
      <p:grpSpPr>
        <a:xfrm>
          <a:off x="0" y="0"/>
          <a:ext cx="0" cy="0"/>
          <a:chOff x="0" y="0"/>
          <a:chExt cx="0" cy="0"/>
        </a:xfrm>
      </p:grpSpPr>
      <p:sp>
        <p:nvSpPr>
          <p:cNvPr id="128" name="Google Shape;128;p13"/>
          <p:cNvSpPr txBox="1"/>
          <p:nvPr>
            <p:ph type="ctrTitle"/>
          </p:nvPr>
        </p:nvSpPr>
        <p:spPr>
          <a:xfrm>
            <a:off x="3018250" y="1098900"/>
            <a:ext cx="5881200" cy="24435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SzPts val="1100"/>
              <a:buNone/>
            </a:pPr>
            <a:r>
              <a:rPr b="1" lang="en-GB" sz="3930">
                <a:latin typeface="Calibri"/>
                <a:ea typeface="Calibri"/>
                <a:cs typeface="Calibri"/>
                <a:sym typeface="Calibri"/>
              </a:rPr>
              <a:t>The Ultimate Beginner's Guide to Dog Trouser Suit</a:t>
            </a:r>
            <a:endParaRPr b="1" sz="3930">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132" name="Shape 132"/>
        <p:cNvGrpSpPr/>
        <p:nvPr/>
      </p:nvGrpSpPr>
      <p:grpSpPr>
        <a:xfrm>
          <a:off x="0" y="0"/>
          <a:ext cx="0" cy="0"/>
          <a:chOff x="0" y="0"/>
          <a:chExt cx="0" cy="0"/>
        </a:xfrm>
      </p:grpSpPr>
      <p:sp>
        <p:nvSpPr>
          <p:cNvPr id="133" name="Google Shape;133;p1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a:latin typeface="Calibri"/>
                <a:ea typeface="Calibri"/>
                <a:cs typeface="Calibri"/>
                <a:sym typeface="Calibri"/>
              </a:rPr>
              <a:t>Introduction to Dog Trouser Suits</a:t>
            </a:r>
            <a:endParaRPr b="1" sz="3000">
              <a:latin typeface="Calibri"/>
              <a:ea typeface="Calibri"/>
              <a:cs typeface="Calibri"/>
              <a:sym typeface="Calibri"/>
            </a:endParaRPr>
          </a:p>
        </p:txBody>
      </p:sp>
      <p:sp>
        <p:nvSpPr>
          <p:cNvPr id="134" name="Google Shape;134;p14"/>
          <p:cNvSpPr txBox="1"/>
          <p:nvPr>
            <p:ph idx="1" type="body"/>
          </p:nvPr>
        </p:nvSpPr>
        <p:spPr>
          <a:xfrm>
            <a:off x="1158900" y="1671875"/>
            <a:ext cx="7038900" cy="2911200"/>
          </a:xfrm>
          <a:prstGeom prst="rect">
            <a:avLst/>
          </a:prstGeom>
          <a:solidFill>
            <a:schemeClr val="dk1"/>
          </a:solidFill>
        </p:spPr>
        <p:txBody>
          <a:bodyPr anchorCtr="0" anchor="t" bIns="91425" lIns="91425" spcFirstLastPara="1" rIns="91425" wrap="square" tIns="91425">
            <a:normAutofit/>
          </a:bodyPr>
          <a:lstStyle/>
          <a:p>
            <a:pPr indent="0" lvl="0" marL="0" rtl="0" algn="just">
              <a:spcBef>
                <a:spcPts val="0"/>
              </a:spcBef>
              <a:spcAft>
                <a:spcPts val="1200"/>
              </a:spcAft>
              <a:buNone/>
            </a:pPr>
            <a:r>
              <a:rPr lang="en-GB" sz="2100">
                <a:solidFill>
                  <a:schemeClr val="lt1"/>
                </a:solidFill>
                <a:highlight>
                  <a:schemeClr val="dk1"/>
                </a:highlight>
              </a:rPr>
              <a:t>A dog trouser suit is a fashionable and functional piece of clothing designed for pets. It combines the comfort of pants with the stylish flair of a suit, making it perfect for formal occasions, photoshoots, or everyday wear. This guide will walk you through the essentials of choosing and styling a dog trouser suit.</a:t>
            </a:r>
            <a:endParaRPr sz="2100">
              <a:solidFill>
                <a:schemeClr val="lt1"/>
              </a:solidFill>
              <a:highlight>
                <a:schemeClr val="dk1"/>
              </a:highlight>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138" name="Shape 138"/>
        <p:cNvGrpSpPr/>
        <p:nvPr/>
      </p:nvGrpSpPr>
      <p:grpSpPr>
        <a:xfrm>
          <a:off x="0" y="0"/>
          <a:ext cx="0" cy="0"/>
          <a:chOff x="0" y="0"/>
          <a:chExt cx="0" cy="0"/>
        </a:xfrm>
      </p:grpSpPr>
      <p:sp>
        <p:nvSpPr>
          <p:cNvPr id="139" name="Google Shape;139;p1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a:latin typeface="Calibri"/>
                <a:ea typeface="Calibri"/>
                <a:cs typeface="Calibri"/>
                <a:sym typeface="Calibri"/>
              </a:rPr>
              <a:t>Why Choose a Dog Trouser Suit?</a:t>
            </a:r>
            <a:endParaRPr b="1" sz="3000">
              <a:latin typeface="Calibri"/>
              <a:ea typeface="Calibri"/>
              <a:cs typeface="Calibri"/>
              <a:sym typeface="Calibri"/>
            </a:endParaRPr>
          </a:p>
        </p:txBody>
      </p:sp>
      <p:sp>
        <p:nvSpPr>
          <p:cNvPr id="140" name="Google Shape;140;p15"/>
          <p:cNvSpPr txBox="1"/>
          <p:nvPr>
            <p:ph idx="1" type="body"/>
          </p:nvPr>
        </p:nvSpPr>
        <p:spPr>
          <a:xfrm>
            <a:off x="1158900" y="1671875"/>
            <a:ext cx="7038900" cy="29112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100">
                <a:solidFill>
                  <a:schemeClr val="lt1"/>
                </a:solidFill>
              </a:rPr>
              <a:t>Dog trouser suits are not just about looking cute – they’re also about practicality. They provide warmth, protection, and style, making them ideal for various climates. Additionally, they can add an element of sophistication to your pet’s wardrobe, ensuring they stand out in any crowd.</a:t>
            </a:r>
            <a:endParaRPr sz="2100">
              <a:solidFill>
                <a:schemeClr val="lt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144" name="Shape 144"/>
        <p:cNvGrpSpPr/>
        <p:nvPr/>
      </p:nvGrpSpPr>
      <p:grpSpPr>
        <a:xfrm>
          <a:off x="0" y="0"/>
          <a:ext cx="0" cy="0"/>
          <a:chOff x="0" y="0"/>
          <a:chExt cx="0" cy="0"/>
        </a:xfrm>
      </p:grpSpPr>
      <p:sp>
        <p:nvSpPr>
          <p:cNvPr id="145" name="Google Shape;145;p1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a:latin typeface="Calibri"/>
                <a:ea typeface="Calibri"/>
                <a:cs typeface="Calibri"/>
                <a:sym typeface="Calibri"/>
              </a:rPr>
              <a:t>Choosing the Right Fit for Your Dog</a:t>
            </a:r>
            <a:endParaRPr b="1" sz="3000">
              <a:latin typeface="Calibri"/>
              <a:ea typeface="Calibri"/>
              <a:cs typeface="Calibri"/>
              <a:sym typeface="Calibri"/>
            </a:endParaRPr>
          </a:p>
        </p:txBody>
      </p:sp>
      <p:sp>
        <p:nvSpPr>
          <p:cNvPr id="146" name="Google Shape;146;p16"/>
          <p:cNvSpPr txBox="1"/>
          <p:nvPr>
            <p:ph idx="1" type="body"/>
          </p:nvPr>
        </p:nvSpPr>
        <p:spPr>
          <a:xfrm>
            <a:off x="1158900" y="1671875"/>
            <a:ext cx="7038900" cy="29112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100">
                <a:solidFill>
                  <a:schemeClr val="lt1"/>
                </a:solidFill>
              </a:rPr>
              <a:t>Fit is crucial when selecting a dog trouser suit. Ensure the suit allows freedom of movement without being too tight or too loose. Take measurements of your dog’s chest, waist, and legs to find the most comfortable and flattering suit that will give them room to play and explore.</a:t>
            </a:r>
            <a:endParaRPr sz="2100">
              <a:solidFill>
                <a:schemeClr val="lt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150" name="Shape 150"/>
        <p:cNvGrpSpPr/>
        <p:nvPr/>
      </p:nvGrpSpPr>
      <p:grpSpPr>
        <a:xfrm>
          <a:off x="0" y="0"/>
          <a:ext cx="0" cy="0"/>
          <a:chOff x="0" y="0"/>
          <a:chExt cx="0" cy="0"/>
        </a:xfrm>
      </p:grpSpPr>
      <p:sp>
        <p:nvSpPr>
          <p:cNvPr id="151" name="Google Shape;151;p17"/>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a:latin typeface="Calibri"/>
                <a:ea typeface="Calibri"/>
                <a:cs typeface="Calibri"/>
                <a:sym typeface="Calibri"/>
              </a:rPr>
              <a:t>Styles and Designs of Dog Trouser Suits</a:t>
            </a:r>
            <a:endParaRPr b="1" sz="3000">
              <a:latin typeface="Calibri"/>
              <a:ea typeface="Calibri"/>
              <a:cs typeface="Calibri"/>
              <a:sym typeface="Calibri"/>
            </a:endParaRPr>
          </a:p>
        </p:txBody>
      </p:sp>
      <p:sp>
        <p:nvSpPr>
          <p:cNvPr id="152" name="Google Shape;152;p17"/>
          <p:cNvSpPr txBox="1"/>
          <p:nvPr>
            <p:ph idx="1" type="body"/>
          </p:nvPr>
        </p:nvSpPr>
        <p:spPr>
          <a:xfrm>
            <a:off x="1158900" y="1671875"/>
            <a:ext cx="7038900" cy="29112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100">
                <a:solidFill>
                  <a:schemeClr val="lt1"/>
                </a:solidFill>
              </a:rPr>
              <a:t>From classic tuxedo styles to more casual options, dog trouser suits come in a wide range of designs. Some may feature bow ties, buttons, and sleek fabric, while others may have fun prints or patterns. Choose a design that matches your pet's personality and the occasion they’ll be attending.</a:t>
            </a:r>
            <a:endParaRPr sz="2100">
              <a:solidFill>
                <a:schemeClr val="lt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156" name="Shape 156"/>
        <p:cNvGrpSpPr/>
        <p:nvPr/>
      </p:nvGrpSpPr>
      <p:grpSpPr>
        <a:xfrm>
          <a:off x="0" y="0"/>
          <a:ext cx="0" cy="0"/>
          <a:chOff x="0" y="0"/>
          <a:chExt cx="0" cy="0"/>
        </a:xfrm>
      </p:grpSpPr>
      <p:sp>
        <p:nvSpPr>
          <p:cNvPr id="157" name="Google Shape;157;p18"/>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a:latin typeface="Calibri"/>
                <a:ea typeface="Calibri"/>
                <a:cs typeface="Calibri"/>
                <a:sym typeface="Calibri"/>
              </a:rPr>
              <a:t>Fabric and Material Considerations</a:t>
            </a:r>
            <a:endParaRPr b="1" sz="3000">
              <a:latin typeface="Calibri"/>
              <a:ea typeface="Calibri"/>
              <a:cs typeface="Calibri"/>
              <a:sym typeface="Calibri"/>
            </a:endParaRPr>
          </a:p>
        </p:txBody>
      </p:sp>
      <p:sp>
        <p:nvSpPr>
          <p:cNvPr id="158" name="Google Shape;158;p18"/>
          <p:cNvSpPr txBox="1"/>
          <p:nvPr>
            <p:ph idx="1" type="body"/>
          </p:nvPr>
        </p:nvSpPr>
        <p:spPr>
          <a:xfrm>
            <a:off x="1158900" y="1671875"/>
            <a:ext cx="7038900" cy="29112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100">
                <a:solidFill>
                  <a:schemeClr val="lt1"/>
                </a:solidFill>
              </a:rPr>
              <a:t>The fabric of your dog’s trouser suit is key to ensuring comfort. Opt for breathable materials like cotton or stretchy fabrics like spandex for flexibility. If you're looking for something more luxurious, silk or velvet may be perfect for special events, though be mindful of your dog's comfort in warmer temperatures.</a:t>
            </a:r>
            <a:endParaRPr sz="2100">
              <a:solidFill>
                <a:schemeClr val="lt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162" name="Shape 162"/>
        <p:cNvGrpSpPr/>
        <p:nvPr/>
      </p:nvGrpSpPr>
      <p:grpSpPr>
        <a:xfrm>
          <a:off x="0" y="0"/>
          <a:ext cx="0" cy="0"/>
          <a:chOff x="0" y="0"/>
          <a:chExt cx="0" cy="0"/>
        </a:xfrm>
      </p:grpSpPr>
      <p:sp>
        <p:nvSpPr>
          <p:cNvPr id="163" name="Google Shape;163;p19"/>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sz="3000">
                <a:latin typeface="Calibri"/>
                <a:ea typeface="Calibri"/>
                <a:cs typeface="Calibri"/>
                <a:sym typeface="Calibri"/>
              </a:rPr>
              <a:t>Thank You</a:t>
            </a:r>
            <a:endParaRPr b="1" sz="3000">
              <a:latin typeface="Calibri"/>
              <a:ea typeface="Calibri"/>
              <a:cs typeface="Calibri"/>
              <a:sym typeface="Calibri"/>
            </a:endParaRPr>
          </a:p>
        </p:txBody>
      </p:sp>
      <p:sp>
        <p:nvSpPr>
          <p:cNvPr id="164" name="Google Shape;164;p19"/>
          <p:cNvSpPr txBox="1"/>
          <p:nvPr>
            <p:ph idx="1" type="body"/>
          </p:nvPr>
        </p:nvSpPr>
        <p:spPr>
          <a:xfrm>
            <a:off x="1158900" y="1671875"/>
            <a:ext cx="7038900" cy="2911200"/>
          </a:xfrm>
          <a:prstGeom prst="rect">
            <a:avLst/>
          </a:prstGeom>
          <a:solidFill>
            <a:schemeClr val="dk1"/>
          </a:solidFill>
        </p:spPr>
        <p:txBody>
          <a:bodyPr anchorCtr="0" anchor="t" bIns="91425" lIns="91425" spcFirstLastPara="1" rIns="91425" wrap="square" tIns="91425">
            <a:normAutofit/>
          </a:bodyPr>
          <a:lstStyle/>
          <a:p>
            <a:pPr indent="0" lvl="0" marL="0" rtl="0" algn="l">
              <a:spcBef>
                <a:spcPts val="0"/>
              </a:spcBef>
              <a:spcAft>
                <a:spcPts val="1200"/>
              </a:spcAft>
              <a:buNone/>
            </a:pPr>
            <a:r>
              <a:rPr b="1" lang="en-GB" sz="2100">
                <a:latin typeface="Calibri"/>
                <a:ea typeface="Calibri"/>
                <a:cs typeface="Calibri"/>
                <a:sym typeface="Calibri"/>
              </a:rPr>
              <a:t>Website:</a:t>
            </a:r>
            <a:r>
              <a:rPr lang="en-GB" sz="2100">
                <a:latin typeface="Calibri"/>
                <a:ea typeface="Calibri"/>
                <a:cs typeface="Calibri"/>
                <a:sym typeface="Calibri"/>
              </a:rPr>
              <a:t> </a:t>
            </a:r>
            <a:r>
              <a:rPr i="1" lang="en-GB" sz="2100" u="sng">
                <a:solidFill>
                  <a:schemeClr val="lt1"/>
                </a:solidFill>
                <a:hlinkClick r:id="rId3">
                  <a:extLst>
                    <a:ext uri="{A12FA001-AC4F-418D-AE19-62706E023703}">
                      <ahyp:hlinkClr val="tx"/>
                    </a:ext>
                  </a:extLst>
                </a:hlinkClick>
              </a:rPr>
              <a:t>https://www.doggiecoats.co.uk/our-coats/trouser-suit/trouser-suit-waterproof-dog-coat</a:t>
            </a:r>
            <a:endParaRPr i="1" sz="2400">
              <a:solidFill>
                <a:schemeClr val="lt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