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Montserrat"/>
      <p:regular r:id="rId13"/>
      <p:bold r:id="rId14"/>
      <p:italic r:id="rId15"/>
      <p:boldItalic r:id="rId16"/>
    </p:embeddedFont>
    <p:embeddedFont>
      <p:font typeface="Lato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ato-bold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Montserrat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Montserrat-italic.fntdata"/><Relationship Id="rId14" Type="http://schemas.openxmlformats.org/officeDocument/2006/relationships/font" Target="fonts/Montserrat-bold.fntdata"/><Relationship Id="rId17" Type="http://schemas.openxmlformats.org/officeDocument/2006/relationships/font" Target="fonts/Lato-regular.fntdata"/><Relationship Id="rId16" Type="http://schemas.openxmlformats.org/officeDocument/2006/relationships/font" Target="fonts/Montserrat-bold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Lato-italic.fntdata"/><Relationship Id="rId6" Type="http://schemas.openxmlformats.org/officeDocument/2006/relationships/slide" Target="slides/slide1.xml"/><Relationship Id="rId18" Type="http://schemas.openxmlformats.org/officeDocument/2006/relationships/font" Target="fonts/Lato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28b88e74705_0_2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28b88e74705_0_2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28b88e74705_0_2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28b88e74705_0_2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28b88e74705_0_2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28b88e74705_0_2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28b88e74705_0_2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28b88e74705_0_2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26a7fab7b62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26a7fab7b62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28b88e74705_0_2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28b88e74705_0_2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5400000">
            <a:off x="7500300" y="505"/>
            <a:ext cx="1643700" cy="1643700"/>
          </a:xfrm>
          <a:prstGeom prst="diagStripe">
            <a:avLst>
              <a:gd fmla="val 0" name="adj"/>
            </a:avLst>
          </a:prstGeom>
          <a:solidFill>
            <a:schemeClr val="lt1">
              <a:alpha val="303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490"/>
            <a:ext cx="5153705" cy="5134399"/>
            <a:chOff x="0" y="75"/>
            <a:chExt cx="5153705" cy="515295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455" y="-225"/>
              <a:ext cx="5152800" cy="51537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150" y="1145825"/>
              <a:ext cx="3996600" cy="3996900"/>
            </a:xfrm>
            <a:prstGeom prst="diagStripe">
              <a:avLst>
                <a:gd fmla="val 58774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-5400000">
              <a:off x="1646" y="-75"/>
              <a:ext cx="2299800" cy="23001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flipH="1">
              <a:off x="652821" y="590035"/>
              <a:ext cx="2300100" cy="2299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11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107" name="Google Shape;107;p11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11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11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11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11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1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1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11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11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11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11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11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11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11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5" name="Google Shape;125;p11"/>
          <p:cNvSpPr txBox="1"/>
          <p:nvPr>
            <p:ph hasCustomPrompt="1" type="title"/>
          </p:nvPr>
        </p:nvSpPr>
        <p:spPr>
          <a:xfrm>
            <a:off x="823850" y="1284675"/>
            <a:ext cx="47760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26" name="Google Shape;126;p11"/>
          <p:cNvSpPr txBox="1"/>
          <p:nvPr>
            <p:ph idx="1" type="body"/>
          </p:nvPr>
        </p:nvSpPr>
        <p:spPr>
          <a:xfrm>
            <a:off x="823850" y="2643124"/>
            <a:ext cx="4776000" cy="121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7" name="Google Shape;12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21" name="Google Shape;21;p3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" name="Google Shape;26;p3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3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" name="Google Shape;30;p3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3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3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" name="Google Shape;36;p3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" name="Google Shape;37;p3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9" name="Google Shape;39;p3"/>
          <p:cNvSpPr txBox="1"/>
          <p:nvPr>
            <p:ph type="title"/>
          </p:nvPr>
        </p:nvSpPr>
        <p:spPr>
          <a:xfrm>
            <a:off x="823850" y="2053000"/>
            <a:ext cx="4587000" cy="114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0" name="Google Shape;40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oogle Shape;42;p4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43" name="Google Shape;43;p4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4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4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6" name="Google Shape;46;p4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47" name="Google Shape;47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oogle Shape;49;p5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0" name="Google Shape;50;p5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5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5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53" name="Google Shape;53;p5"/>
          <p:cNvSpPr txBox="1"/>
          <p:nvPr>
            <p:ph idx="1" type="body"/>
          </p:nvPr>
        </p:nvSpPr>
        <p:spPr>
          <a:xfrm>
            <a:off x="1297500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5"/>
          <p:cNvSpPr txBox="1"/>
          <p:nvPr>
            <p:ph idx="2" type="body"/>
          </p:nvPr>
        </p:nvSpPr>
        <p:spPr>
          <a:xfrm>
            <a:off x="4933221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6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8" name="Google Shape;58;p6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6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0" name="Google Shape;60;p6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1" name="Google Shape;6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7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64" name="Google Shape;64;p7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7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7"/>
          <p:cNvSpPr txBox="1"/>
          <p:nvPr>
            <p:ph type="title"/>
          </p:nvPr>
        </p:nvSpPr>
        <p:spPr>
          <a:xfrm>
            <a:off x="1297500" y="393750"/>
            <a:ext cx="3798900" cy="149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7" name="Google Shape;67;p7"/>
          <p:cNvSpPr txBox="1"/>
          <p:nvPr>
            <p:ph idx="1" type="body"/>
          </p:nvPr>
        </p:nvSpPr>
        <p:spPr>
          <a:xfrm>
            <a:off x="1297500" y="1972550"/>
            <a:ext cx="3798900" cy="241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8" name="Google Shape;6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8"/>
          <p:cNvGrpSpPr/>
          <p:nvPr/>
        </p:nvGrpSpPr>
        <p:grpSpPr>
          <a:xfrm>
            <a:off x="4406400" y="0"/>
            <a:ext cx="4737600" cy="5143500"/>
            <a:chOff x="4406400" y="0"/>
            <a:chExt cx="4737600" cy="5143500"/>
          </a:xfrm>
        </p:grpSpPr>
        <p:sp>
          <p:nvSpPr>
            <p:cNvPr id="71" name="Google Shape;71;p8"/>
            <p:cNvSpPr/>
            <p:nvPr/>
          </p:nvSpPr>
          <p:spPr>
            <a:xfrm rot="5400000">
              <a:off x="4407900" y="-1500"/>
              <a:ext cx="47346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8"/>
            <p:cNvSpPr/>
            <p:nvPr/>
          </p:nvSpPr>
          <p:spPr>
            <a:xfrm rot="5400000">
              <a:off x="4840825" y="6000"/>
              <a:ext cx="42987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8"/>
            <p:cNvSpPr/>
            <p:nvPr/>
          </p:nvSpPr>
          <p:spPr>
            <a:xfrm rot="-5400000">
              <a:off x="5618399" y="123664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8"/>
            <p:cNvSpPr/>
            <p:nvPr/>
          </p:nvSpPr>
          <p:spPr>
            <a:xfrm flipH="1">
              <a:off x="5849857" y="144407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8"/>
            <p:cNvSpPr/>
            <p:nvPr/>
          </p:nvSpPr>
          <p:spPr>
            <a:xfrm rot="-5400000">
              <a:off x="5987081" y="246974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8"/>
            <p:cNvSpPr/>
            <p:nvPr/>
          </p:nvSpPr>
          <p:spPr>
            <a:xfrm flipH="1">
              <a:off x="6222115" y="267717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" name="Google Shape;77;p8"/>
            <p:cNvSpPr/>
            <p:nvPr/>
          </p:nvSpPr>
          <p:spPr>
            <a:xfrm rot="-5400000">
              <a:off x="6675341" y="186224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8"/>
            <p:cNvSpPr/>
            <p:nvPr/>
          </p:nvSpPr>
          <p:spPr>
            <a:xfrm flipH="1">
              <a:off x="6908099" y="206968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" name="Google Shape;79;p8"/>
            <p:cNvSpPr/>
            <p:nvPr/>
          </p:nvSpPr>
          <p:spPr>
            <a:xfrm rot="-5400000">
              <a:off x="6861141" y="247808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8"/>
            <p:cNvSpPr/>
            <p:nvPr/>
          </p:nvSpPr>
          <p:spPr>
            <a:xfrm flipH="1">
              <a:off x="7965266" y="269319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" name="Google Shape;81;p8"/>
            <p:cNvSpPr/>
            <p:nvPr/>
          </p:nvSpPr>
          <p:spPr>
            <a:xfrm flipH="1">
              <a:off x="8145082" y="330903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 rot="-5400000">
              <a:off x="7047599" y="309534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 flipH="1">
              <a:off x="7276649" y="330278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8"/>
            <p:cNvSpPr/>
            <p:nvPr/>
          </p:nvSpPr>
          <p:spPr>
            <a:xfrm rot="-5400000">
              <a:off x="7227414" y="37111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8"/>
            <p:cNvSpPr/>
            <p:nvPr/>
          </p:nvSpPr>
          <p:spPr>
            <a:xfrm flipH="1">
              <a:off x="7462448" y="391862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8"/>
            <p:cNvSpPr/>
            <p:nvPr/>
          </p:nvSpPr>
          <p:spPr>
            <a:xfrm rot="-5400000">
              <a:off x="8102491" y="37188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 flipH="1">
              <a:off x="8334533" y="392629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 rot="-5400000">
              <a:off x="8288290" y="433470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9" name="Google Shape;89;p8"/>
          <p:cNvSpPr txBox="1"/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0" name="Google Shape;90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9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93" name="Google Shape;93;p9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9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9"/>
          <p:cNvSpPr txBox="1"/>
          <p:nvPr>
            <p:ph type="title"/>
          </p:nvPr>
        </p:nvSpPr>
        <p:spPr>
          <a:xfrm>
            <a:off x="1297500" y="1658325"/>
            <a:ext cx="3036300" cy="175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96" name="Google Shape;96;p9"/>
          <p:cNvSpPr txBox="1"/>
          <p:nvPr>
            <p:ph idx="1" type="subTitle"/>
          </p:nvPr>
        </p:nvSpPr>
        <p:spPr>
          <a:xfrm>
            <a:off x="1297500" y="3538000"/>
            <a:ext cx="30363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97" name="Google Shape;97;p9"/>
          <p:cNvSpPr txBox="1"/>
          <p:nvPr>
            <p:ph idx="2" type="body"/>
          </p:nvPr>
        </p:nvSpPr>
        <p:spPr>
          <a:xfrm>
            <a:off x="4648200" y="1696600"/>
            <a:ext cx="3676800" cy="234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8" name="Google Shape;9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10"/>
          <p:cNvGrpSpPr/>
          <p:nvPr/>
        </p:nvGrpSpPr>
        <p:grpSpPr>
          <a:xfrm>
            <a:off x="0" y="4128572"/>
            <a:ext cx="698925" cy="684657"/>
            <a:chOff x="0" y="3785672"/>
            <a:chExt cx="698925" cy="684657"/>
          </a:xfrm>
        </p:grpSpPr>
        <p:sp>
          <p:nvSpPr>
            <p:cNvPr id="101" name="Google Shape;101;p10"/>
            <p:cNvSpPr/>
            <p:nvPr/>
          </p:nvSpPr>
          <p:spPr>
            <a:xfrm rot="-5400000">
              <a:off x="0" y="3785672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10"/>
            <p:cNvSpPr/>
            <p:nvPr/>
          </p:nvSpPr>
          <p:spPr>
            <a:xfrm flipH="1">
              <a:off x="154125" y="3925529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3" name="Google Shape;103;p10"/>
          <p:cNvSpPr txBox="1"/>
          <p:nvPr>
            <p:ph idx="1" type="body"/>
          </p:nvPr>
        </p:nvSpPr>
        <p:spPr>
          <a:xfrm>
            <a:off x="812725" y="4305375"/>
            <a:ext cx="6936000" cy="52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4" name="Google Shape;10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focus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3grouterstore.co.uk/product/dynamic-iot-sim-1gb-trail-si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434343"/>
        </a:solidFill>
      </p:bgPr>
    </p:bg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3"/>
          <p:cNvSpPr txBox="1"/>
          <p:nvPr>
            <p:ph type="ctrTitle"/>
          </p:nvPr>
        </p:nvSpPr>
        <p:spPr>
          <a:xfrm>
            <a:off x="3018250" y="1098900"/>
            <a:ext cx="5881200" cy="244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930">
                <a:latin typeface="Calibri"/>
                <a:ea typeface="Calibri"/>
                <a:cs typeface="Calibri"/>
                <a:sym typeface="Calibri"/>
              </a:rPr>
              <a:t>The Ultimate Beginner's Guide to IoT SIM Cards</a:t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434343"/>
        </a:solidFill>
      </p:bgPr>
    </p:bg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4"/>
          <p:cNvSpPr txBox="1"/>
          <p:nvPr>
            <p:ph type="title"/>
          </p:nvPr>
        </p:nvSpPr>
        <p:spPr>
          <a:xfrm>
            <a:off x="1297500" y="393750"/>
            <a:ext cx="7038900" cy="81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latin typeface="Calibri"/>
                <a:ea typeface="Calibri"/>
                <a:cs typeface="Calibri"/>
                <a:sym typeface="Calibri"/>
              </a:rPr>
              <a:t>What Is IoT SIM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14"/>
          <p:cNvSpPr txBox="1"/>
          <p:nvPr>
            <p:ph idx="1" type="body"/>
          </p:nvPr>
        </p:nvSpPr>
        <p:spPr>
          <a:xfrm>
            <a:off x="1194150" y="13078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An IoT SIM card connects smart devices to cellular networks. Unlike regular SIMs, it’s designed for machines, not people. It enables data transfer for tracking, monitoring, and automation.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434343"/>
        </a:solidFill>
      </p:bgPr>
    </p:bg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5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latin typeface="Calibri"/>
                <a:ea typeface="Calibri"/>
                <a:cs typeface="Calibri"/>
                <a:sym typeface="Calibri"/>
              </a:rPr>
              <a:t>How IoT SIM Works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15"/>
          <p:cNvSpPr txBox="1"/>
          <p:nvPr>
            <p:ph idx="1" type="body"/>
          </p:nvPr>
        </p:nvSpPr>
        <p:spPr>
          <a:xfrm>
            <a:off x="1297500" y="1307850"/>
            <a:ext cx="7038900" cy="317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IoT SIMs allow devices to send and receive data over mobile networks. They connect sensors, machines, or equipment to the cloud. This enables real-time data access from anywhere.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434343"/>
        </a:solidFill>
      </p:bgPr>
    </p:bg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6"/>
          <p:cNvSpPr txBox="1"/>
          <p:nvPr>
            <p:ph type="title"/>
          </p:nvPr>
        </p:nvSpPr>
        <p:spPr>
          <a:xfrm>
            <a:off x="1295425" y="405075"/>
            <a:ext cx="7550400" cy="93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latin typeface="Calibri"/>
                <a:ea typeface="Calibri"/>
                <a:cs typeface="Calibri"/>
                <a:sym typeface="Calibri"/>
              </a:rPr>
              <a:t>Key IoT Benefits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16"/>
          <p:cNvSpPr txBox="1"/>
          <p:nvPr>
            <p:ph idx="1" type="body"/>
          </p:nvPr>
        </p:nvSpPr>
        <p:spPr>
          <a:xfrm>
            <a:off x="1245325" y="1343325"/>
            <a:ext cx="7038900" cy="279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IoT SIMs offer reliable, secure, and scalable connectivity. They support global roaming and remote device control. This makes them ideal for large IoT deployments.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434343"/>
        </a:solidFill>
      </p:bgPr>
    </p:bg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7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latin typeface="Calibri"/>
                <a:ea typeface="Calibri"/>
                <a:cs typeface="Calibri"/>
                <a:sym typeface="Calibri"/>
              </a:rPr>
              <a:t>Common IoT Uses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17"/>
          <p:cNvSpPr txBox="1"/>
          <p:nvPr>
            <p:ph idx="1" type="body"/>
          </p:nvPr>
        </p:nvSpPr>
        <p:spPr>
          <a:xfrm>
            <a:off x="1297500" y="1402775"/>
            <a:ext cx="7038900" cy="28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IoT SIMs are used in smart meters, GPS trackers, and wearables. They power smart cities, agriculture, and industrial automation. Any connected device can benefit from IoT SIMs.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434343"/>
        </a:solidFill>
      </p:bgPr>
    </p:bg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8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latin typeface="Calibri"/>
                <a:ea typeface="Calibri"/>
                <a:cs typeface="Calibri"/>
                <a:sym typeface="Calibri"/>
              </a:rPr>
              <a:t>Choosing Right IoT SIM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18"/>
          <p:cNvSpPr txBox="1"/>
          <p:nvPr>
            <p:ph idx="1" type="body"/>
          </p:nvPr>
        </p:nvSpPr>
        <p:spPr>
          <a:xfrm>
            <a:off x="1297500" y="1570550"/>
            <a:ext cx="7038900" cy="322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Consider coverage, data plans, and network compatibility. Look for security features and remote management options. The right SIM ensures smooth and cost-effective operations.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434343"/>
        </a:solidFill>
      </p:bgPr>
    </p:bg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9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latin typeface="Calibri"/>
                <a:ea typeface="Calibri"/>
                <a:cs typeface="Calibri"/>
                <a:sym typeface="Calibri"/>
              </a:rPr>
              <a:t>Thank You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19"/>
          <p:cNvSpPr txBox="1"/>
          <p:nvPr>
            <p:ph idx="1" type="body"/>
          </p:nvPr>
        </p:nvSpPr>
        <p:spPr>
          <a:xfrm>
            <a:off x="1158900" y="1671875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b="1" lang="en-GB" sz="2100">
                <a:latin typeface="Calibri"/>
                <a:ea typeface="Calibri"/>
                <a:cs typeface="Calibri"/>
                <a:sym typeface="Calibri"/>
              </a:rPr>
              <a:t>Website: </a:t>
            </a:r>
            <a:r>
              <a:rPr b="1" lang="en-GB" sz="21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https://3grouterstore.co.uk/product/dynamic-iot-sim-1gb-trail-sim/</a:t>
            </a:r>
            <a:endParaRPr b="1" sz="2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Focus">
  <a:themeElements>
    <a:clrScheme name="Focus">
      <a:dk1>
        <a:srgbClr val="1B212C"/>
      </a:dk1>
      <a:lt1>
        <a:srgbClr val="FFFFFF"/>
      </a:lt1>
      <a:dk2>
        <a:srgbClr val="D9D9D9"/>
      </a:dk2>
      <a:lt2>
        <a:srgbClr val="82C7A5"/>
      </a:lt2>
      <a:accent1>
        <a:srgbClr val="0145AC"/>
      </a:accent1>
      <a:accent2>
        <a:srgbClr val="EECE1A"/>
      </a:accent2>
      <a:accent3>
        <a:srgbClr val="4E5567"/>
      </a:accent3>
      <a:accent4>
        <a:srgbClr val="F4D6AD"/>
      </a:accent4>
      <a:accent5>
        <a:srgbClr val="7890CD"/>
      </a:accent5>
      <a:accent6>
        <a:srgbClr val="F15E22"/>
      </a:accent6>
      <a:hlink>
        <a:srgbClr val="7890CD"/>
      </a:hlink>
      <a:folHlink>
        <a:srgbClr val="7890C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