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8b88e74705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8b88e74705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b88e74705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b88e74705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8b88e74705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8b88e74705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8b88e74705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8b88e74705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6a7fab7b6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6a7fab7b6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apexstainless.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018250" y="1098900"/>
            <a:ext cx="5881200" cy="244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930">
                <a:latin typeface="Calibri"/>
                <a:ea typeface="Calibri"/>
                <a:cs typeface="Calibri"/>
                <a:sym typeface="Calibri"/>
              </a:rPr>
              <a:t>The Ultimate Beginner's Guide to Stainless Steel Fasteners</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SzPts val="990"/>
              <a:buNone/>
            </a:pPr>
            <a:r>
              <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81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Understanding Stainless Fasteners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marR="0" rtl="0" algn="l">
              <a:lnSpc>
                <a:spcPct val="100000"/>
              </a:lnSpc>
              <a:spcBef>
                <a:spcPts val="0"/>
              </a:spcBef>
              <a:spcAft>
                <a:spcPts val="0"/>
              </a:spcAft>
              <a:buSzPts val="990"/>
              <a:buNone/>
            </a:pPr>
            <a:r>
              <a:t/>
            </a:r>
            <a:endParaRPr b="1" sz="3000">
              <a:latin typeface="Calibri"/>
              <a:ea typeface="Calibri"/>
              <a:cs typeface="Calibri"/>
              <a:sym typeface="Calibri"/>
            </a:endParaRPr>
          </a:p>
        </p:txBody>
      </p:sp>
      <p:sp>
        <p:nvSpPr>
          <p:cNvPr id="140" name="Google Shape;140;p14"/>
          <p:cNvSpPr txBox="1"/>
          <p:nvPr>
            <p:ph idx="1" type="body"/>
          </p:nvPr>
        </p:nvSpPr>
        <p:spPr>
          <a:xfrm>
            <a:off x="1194150" y="1307850"/>
            <a:ext cx="7038900" cy="29112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GB" sz="2000">
                <a:latin typeface="Calibri"/>
                <a:ea typeface="Calibri"/>
                <a:cs typeface="Calibri"/>
                <a:sym typeface="Calibri"/>
              </a:rPr>
              <a:t>Stainless fasteners are screws, bolts, nuts, and washers made from stainless steel. They’re known for their durability, corrosion resistance, and clean finish. Ideal for outdoor, marine, and industrial applications, these fasteners maintain strength even in harsh conditions.</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Types of Stainless Fasteners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46" name="Google Shape;146;p15"/>
          <p:cNvSpPr txBox="1"/>
          <p:nvPr>
            <p:ph idx="1" type="body"/>
          </p:nvPr>
        </p:nvSpPr>
        <p:spPr>
          <a:xfrm>
            <a:off x="1297500" y="1307850"/>
            <a:ext cx="7038900" cy="31710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lang="en-GB" sz="2000">
                <a:latin typeface="Calibri"/>
                <a:ea typeface="Calibri"/>
                <a:cs typeface="Calibri"/>
                <a:sym typeface="Calibri"/>
              </a:rPr>
              <a:t>There are several varieties, including hex bolts, socket screws, self-tapping screws, and machine bolts. Each type serves a specific purpose depending on the load, environment, and assembly method. Knowing their differences ensures proper selection for your project.</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6"/>
          <p:cNvSpPr txBox="1"/>
          <p:nvPr>
            <p:ph type="title"/>
          </p:nvPr>
        </p:nvSpPr>
        <p:spPr>
          <a:xfrm>
            <a:off x="1295425" y="405075"/>
            <a:ext cx="7550400" cy="938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latin typeface="Calibri"/>
                <a:ea typeface="Calibri"/>
                <a:cs typeface="Calibri"/>
                <a:sym typeface="Calibri"/>
              </a:rPr>
              <a:t>Grades and Materials</a:t>
            </a:r>
            <a:endParaRPr b="1" sz="3000">
              <a:latin typeface="Calibri"/>
              <a:ea typeface="Calibri"/>
              <a:cs typeface="Calibri"/>
              <a:sym typeface="Calibri"/>
            </a:endParaRPr>
          </a:p>
        </p:txBody>
      </p:sp>
      <p:sp>
        <p:nvSpPr>
          <p:cNvPr id="152" name="Google Shape;152;p16"/>
          <p:cNvSpPr txBox="1"/>
          <p:nvPr>
            <p:ph idx="1" type="body"/>
          </p:nvPr>
        </p:nvSpPr>
        <p:spPr>
          <a:xfrm>
            <a:off x="1245325" y="1343325"/>
            <a:ext cx="7038900" cy="2795400"/>
          </a:xfrm>
          <a:prstGeom prst="rect">
            <a:avLst/>
          </a:prstGeom>
        </p:spPr>
        <p:txBody>
          <a:bodyPr anchorCtr="0" anchor="t" bIns="91425" lIns="91425" spcFirstLastPara="1" rIns="91425" wrap="square" tIns="91425">
            <a:normAutofit/>
          </a:bodyPr>
          <a:lstStyle/>
          <a:p>
            <a:pPr indent="0" lvl="0" marL="0" rtl="0" algn="just">
              <a:spcBef>
                <a:spcPts val="1200"/>
              </a:spcBef>
              <a:spcAft>
                <a:spcPts val="1200"/>
              </a:spcAft>
              <a:buNone/>
            </a:pPr>
            <a:r>
              <a:rPr lang="en-GB" sz="2000">
                <a:latin typeface="Calibri"/>
                <a:ea typeface="Calibri"/>
                <a:cs typeface="Calibri"/>
                <a:sym typeface="Calibri"/>
              </a:rPr>
              <a:t>Stainless fasteners come in grades like 304, 316, and 410. Grade 304 is common for general use, while 316 offers superior corrosion resistance, perfect for marine settings. Grade 410 provides higher hardness but less rust resistance.</a:t>
            </a:r>
            <a:endParaRPr sz="20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Proper Installation Tips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58" name="Google Shape;158;p17"/>
          <p:cNvSpPr txBox="1"/>
          <p:nvPr>
            <p:ph idx="1" type="body"/>
          </p:nvPr>
        </p:nvSpPr>
        <p:spPr>
          <a:xfrm>
            <a:off x="1297500" y="1402775"/>
            <a:ext cx="7038900" cy="2816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Always use compatible tools and avoid </a:t>
            </a:r>
            <a:r>
              <a:rPr lang="en-GB" sz="2000">
                <a:latin typeface="Calibri"/>
                <a:ea typeface="Calibri"/>
                <a:cs typeface="Calibri"/>
                <a:sym typeface="Calibri"/>
              </a:rPr>
              <a:t>over tightening</a:t>
            </a:r>
            <a:r>
              <a:rPr lang="en-GB" sz="2000">
                <a:latin typeface="Calibri"/>
                <a:ea typeface="Calibri"/>
                <a:cs typeface="Calibri"/>
                <a:sym typeface="Calibri"/>
              </a:rPr>
              <a:t>, which can strip threads. Pair stainless fasteners with similar materials to prevent galvanic corrosion. Applying anti-seize lubricant helps reduce galling during assembly.</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Maintenance and Care</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64" name="Google Shape;164;p18"/>
          <p:cNvSpPr txBox="1"/>
          <p:nvPr>
            <p:ph idx="1" type="body"/>
          </p:nvPr>
        </p:nvSpPr>
        <p:spPr>
          <a:xfrm>
            <a:off x="1297500" y="1570550"/>
            <a:ext cx="7038900" cy="32262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Though resistant to corrosion, stainless fasteners still benefit from regular cleaning. Remove salt or debris build-up to prevent surface staining. Periodic inspections help extend their lifespan and performance.</a:t>
            </a:r>
            <a:endParaRPr sz="2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70" name="Google Shape;170;p19"/>
          <p:cNvSpPr txBox="1"/>
          <p:nvPr>
            <p:ph idx="1" type="body"/>
          </p:nvPr>
        </p:nvSpPr>
        <p:spPr>
          <a:xfrm>
            <a:off x="1297500" y="1579475"/>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 </a:t>
            </a:r>
            <a:r>
              <a:rPr b="1" lang="en-GB" sz="2100" u="sng">
                <a:solidFill>
                  <a:schemeClr val="hlink"/>
                </a:solidFill>
                <a:latin typeface="Calibri"/>
                <a:ea typeface="Calibri"/>
                <a:cs typeface="Calibri"/>
                <a:sym typeface="Calibri"/>
                <a:hlinkClick r:id="rId3"/>
              </a:rPr>
              <a:t>https://www.apexstainless.com/</a:t>
            </a:r>
            <a:endParaRPr b="1" sz="2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