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Montserrat"/>
      <p:regular r:id="rId13"/>
      <p:bold r:id="rId14"/>
      <p:italic r:id="rId15"/>
      <p:boldItalic r:id="rId16"/>
    </p:embeddedFont>
    <p:embeddedFont>
      <p:font typeface="Lato"/>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Montserrat-regular.fnt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ontserrat-italic.fntdata"/><Relationship Id="rId14" Type="http://schemas.openxmlformats.org/officeDocument/2006/relationships/font" Target="fonts/Montserrat-bold.fntdata"/><Relationship Id="rId17" Type="http://schemas.openxmlformats.org/officeDocument/2006/relationships/font" Target="fonts/Lato-regular.fntdata"/><Relationship Id="rId16" Type="http://schemas.openxmlformats.org/officeDocument/2006/relationships/font" Target="fonts/Montserrat-boldItalic.fntdata"/><Relationship Id="rId5" Type="http://schemas.openxmlformats.org/officeDocument/2006/relationships/notesMaster" Target="notesMasters/notesMaster1.xml"/><Relationship Id="rId19" Type="http://schemas.openxmlformats.org/officeDocument/2006/relationships/font" Target="fonts/Lato-italic.fntdata"/><Relationship Id="rId6" Type="http://schemas.openxmlformats.org/officeDocument/2006/relationships/slide" Target="slides/slide1.xml"/><Relationship Id="rId18" Type="http://schemas.openxmlformats.org/officeDocument/2006/relationships/font" Target="fonts/Lato-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28b88e74705_0_2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28b88e74705_0_2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8b88e74705_0_2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28b88e74705_0_2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28b88e74705_0_2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28b88e74705_0_2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28b88e74705_0_2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28b88e74705_0_2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26a7fab7b62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26a7fab7b62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28b88e74705_0_2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28b88e74705_0_2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panellingdirect.co.uk/product-category/room-dividers/"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3"/>
          <p:cNvSpPr txBox="1"/>
          <p:nvPr>
            <p:ph type="ctrTitle"/>
          </p:nvPr>
        </p:nvSpPr>
        <p:spPr>
          <a:xfrm>
            <a:off x="3018250" y="1098900"/>
            <a:ext cx="5881200" cy="244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930">
                <a:latin typeface="Calibri"/>
                <a:ea typeface="Calibri"/>
                <a:cs typeface="Calibri"/>
                <a:sym typeface="Calibri"/>
              </a:rPr>
              <a:t>Ultimate Beginner’s Guide to Room Divider Wood</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None/>
            </a:pPr>
            <a:r>
              <a:t/>
            </a:r>
            <a:endParaRPr b="1" sz="3930">
              <a:latin typeface="Calibri"/>
              <a:ea typeface="Calibri"/>
              <a:cs typeface="Calibri"/>
              <a:sym typeface="Calibri"/>
            </a:endParaRPr>
          </a:p>
          <a:p>
            <a:pPr indent="0" lvl="0" marL="0" rtl="0" algn="l">
              <a:spcBef>
                <a:spcPts val="0"/>
              </a:spcBef>
              <a:spcAft>
                <a:spcPts val="0"/>
              </a:spcAft>
              <a:buSzPts val="990"/>
              <a:buNone/>
            </a:pPr>
            <a:r>
              <a:t/>
            </a:r>
            <a:endParaRPr b="1" sz="393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4"/>
          <p:cNvSpPr txBox="1"/>
          <p:nvPr>
            <p:ph type="title"/>
          </p:nvPr>
        </p:nvSpPr>
        <p:spPr>
          <a:xfrm>
            <a:off x="1297500" y="393750"/>
            <a:ext cx="7038900" cy="81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Room Divider</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SzPts val="990"/>
              <a:buNone/>
            </a:pPr>
            <a:r>
              <a:t/>
            </a:r>
            <a:endParaRPr b="1" sz="3000">
              <a:latin typeface="Calibri"/>
              <a:ea typeface="Calibri"/>
              <a:cs typeface="Calibri"/>
              <a:sym typeface="Calibri"/>
            </a:endParaRPr>
          </a:p>
          <a:p>
            <a:pPr indent="0" lvl="0" marL="0" rtl="0" algn="l">
              <a:spcBef>
                <a:spcPts val="0"/>
              </a:spcBef>
              <a:spcAft>
                <a:spcPts val="0"/>
              </a:spcAft>
              <a:buSzPts val="990"/>
              <a:buNone/>
            </a:pPr>
            <a:r>
              <a:t/>
            </a:r>
            <a:endParaRPr b="1" sz="3000">
              <a:latin typeface="Calibri"/>
              <a:ea typeface="Calibri"/>
              <a:cs typeface="Calibri"/>
              <a:sym typeface="Calibri"/>
            </a:endParaRPr>
          </a:p>
          <a:p>
            <a:pPr indent="0" lvl="0" marL="0" marR="0" rtl="0" algn="l">
              <a:lnSpc>
                <a:spcPct val="100000"/>
              </a:lnSpc>
              <a:spcBef>
                <a:spcPts val="0"/>
              </a:spcBef>
              <a:spcAft>
                <a:spcPts val="0"/>
              </a:spcAft>
              <a:buSzPts val="990"/>
              <a:buNone/>
            </a:pPr>
            <a:r>
              <a:t/>
            </a:r>
            <a:endParaRPr b="1" sz="3000">
              <a:latin typeface="Calibri"/>
              <a:ea typeface="Calibri"/>
              <a:cs typeface="Calibri"/>
              <a:sym typeface="Calibri"/>
            </a:endParaRPr>
          </a:p>
        </p:txBody>
      </p:sp>
      <p:sp>
        <p:nvSpPr>
          <p:cNvPr id="140" name="Google Shape;140;p14"/>
          <p:cNvSpPr txBox="1"/>
          <p:nvPr>
            <p:ph idx="1" type="body"/>
          </p:nvPr>
        </p:nvSpPr>
        <p:spPr>
          <a:xfrm>
            <a:off x="1194150" y="1307850"/>
            <a:ext cx="7038900" cy="29112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en-GB" sz="2000">
                <a:latin typeface="Calibri"/>
                <a:ea typeface="Calibri"/>
                <a:cs typeface="Calibri"/>
                <a:sym typeface="Calibri"/>
              </a:rPr>
              <a:t>A room divider is a structure or piece of furniture used to separate or define different areas within a larger space. It helps create privacy, divide functions, or add aesthetic appeal.</a:t>
            </a:r>
            <a:endParaRPr sz="2000">
              <a:latin typeface="Calibri"/>
              <a:ea typeface="Calibri"/>
              <a:cs typeface="Calibri"/>
              <a:sym typeface="Calibri"/>
            </a:endParaRPr>
          </a:p>
          <a:p>
            <a:pPr indent="0" lvl="0" marL="0" rtl="0" algn="just">
              <a:spcBef>
                <a:spcPts val="1200"/>
              </a:spcBef>
              <a:spcAft>
                <a:spcPts val="1200"/>
              </a:spcAft>
              <a:buNone/>
            </a:pPr>
            <a:r>
              <a:t/>
            </a:r>
            <a:endParaRPr sz="20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5"/>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Choosing Wood Types</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46" name="Google Shape;146;p15"/>
          <p:cNvSpPr txBox="1"/>
          <p:nvPr>
            <p:ph idx="1" type="body"/>
          </p:nvPr>
        </p:nvSpPr>
        <p:spPr>
          <a:xfrm>
            <a:off x="1297500" y="1307850"/>
            <a:ext cx="7038900" cy="3171000"/>
          </a:xfrm>
          <a:prstGeom prst="rect">
            <a:avLst/>
          </a:prstGeom>
        </p:spPr>
        <p:txBody>
          <a:bodyPr anchorCtr="0" anchor="t" bIns="91425" lIns="91425" spcFirstLastPara="1" rIns="91425" wrap="square" tIns="91425">
            <a:noAutofit/>
          </a:bodyPr>
          <a:lstStyle/>
          <a:p>
            <a:pPr indent="0" lvl="0" marL="0" rtl="0" algn="l">
              <a:spcBef>
                <a:spcPts val="1200"/>
              </a:spcBef>
              <a:spcAft>
                <a:spcPts val="0"/>
              </a:spcAft>
              <a:buNone/>
            </a:pPr>
            <a:r>
              <a:rPr lang="en-GB" sz="2000">
                <a:latin typeface="Calibri"/>
                <a:ea typeface="Calibri"/>
                <a:cs typeface="Calibri"/>
                <a:sym typeface="Calibri"/>
              </a:rPr>
              <a:t>Selecting the right wood is essential for both the durability and appearance of your wood divider. Different wood species vary in hardness, grain pattern, and cost, influencing how your project will look and perform over time.</a:t>
            </a:r>
            <a:endParaRPr sz="2000">
              <a:latin typeface="Calibri"/>
              <a:ea typeface="Calibri"/>
              <a:cs typeface="Calibri"/>
              <a:sym typeface="Calibri"/>
            </a:endParaRPr>
          </a:p>
          <a:p>
            <a:pPr indent="0" lvl="0" marL="0" rtl="0" algn="just">
              <a:spcBef>
                <a:spcPts val="1200"/>
              </a:spcBef>
              <a:spcAft>
                <a:spcPts val="1200"/>
              </a:spcAft>
              <a:buNone/>
            </a:pPr>
            <a:r>
              <a:t/>
            </a:r>
            <a:endParaRPr sz="20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6"/>
          <p:cNvSpPr txBox="1"/>
          <p:nvPr>
            <p:ph type="title"/>
          </p:nvPr>
        </p:nvSpPr>
        <p:spPr>
          <a:xfrm>
            <a:off x="1295425" y="405075"/>
            <a:ext cx="7550400" cy="938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3000">
                <a:latin typeface="Calibri"/>
                <a:ea typeface="Calibri"/>
                <a:cs typeface="Calibri"/>
                <a:sym typeface="Calibri"/>
              </a:rPr>
              <a:t>Care and Maintenance</a:t>
            </a:r>
            <a:endParaRPr b="1" sz="3000">
              <a:latin typeface="Calibri"/>
              <a:ea typeface="Calibri"/>
              <a:cs typeface="Calibri"/>
              <a:sym typeface="Calibri"/>
            </a:endParaRPr>
          </a:p>
        </p:txBody>
      </p:sp>
      <p:sp>
        <p:nvSpPr>
          <p:cNvPr id="152" name="Google Shape;152;p16"/>
          <p:cNvSpPr txBox="1"/>
          <p:nvPr>
            <p:ph idx="1" type="body"/>
          </p:nvPr>
        </p:nvSpPr>
        <p:spPr>
          <a:xfrm>
            <a:off x="1245325" y="1343325"/>
            <a:ext cx="7038900" cy="27954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None/>
            </a:pPr>
            <a:r>
              <a:rPr lang="en-GB" sz="2000">
                <a:latin typeface="Calibri"/>
                <a:ea typeface="Calibri"/>
                <a:cs typeface="Calibri"/>
                <a:sym typeface="Calibri"/>
              </a:rPr>
              <a:t>Proper care keeps your wood divider looking beautiful and lasting longer. Regular dusting, gentle cleaning, and occasional polishing help preserve the wood’s finish.</a:t>
            </a:r>
            <a:endParaRPr sz="2000">
              <a:latin typeface="Calibri"/>
              <a:ea typeface="Calibri"/>
              <a:cs typeface="Calibri"/>
              <a:sym typeface="Calibri"/>
            </a:endParaRPr>
          </a:p>
          <a:p>
            <a:pPr indent="0" lvl="0" marL="0" rtl="0" algn="just">
              <a:spcBef>
                <a:spcPts val="1200"/>
              </a:spcBef>
              <a:spcAft>
                <a:spcPts val="1200"/>
              </a:spcAft>
              <a:buNone/>
            </a:pPr>
            <a:r>
              <a:t/>
            </a:r>
            <a:endParaRPr sz="20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7"/>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Design Inspiration Ideas</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58" name="Google Shape;158;p17"/>
          <p:cNvSpPr txBox="1"/>
          <p:nvPr>
            <p:ph idx="1" type="body"/>
          </p:nvPr>
        </p:nvSpPr>
        <p:spPr>
          <a:xfrm>
            <a:off x="1297500" y="1402775"/>
            <a:ext cx="7038900" cy="28164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000">
                <a:latin typeface="Calibri"/>
                <a:ea typeface="Calibri"/>
                <a:cs typeface="Calibri"/>
                <a:sym typeface="Calibri"/>
              </a:rPr>
              <a:t>Wood dividers come in countless styles, from minimalist slatted panels to intricate lattice patterns. Drawing inspiration from modern, rustic, or traditional designs can help you create a divider that complements your space perfectly.</a:t>
            </a:r>
            <a:endParaRPr sz="20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8"/>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3000">
                <a:latin typeface="Calibri"/>
                <a:ea typeface="Calibri"/>
                <a:cs typeface="Calibri"/>
                <a:sym typeface="Calibri"/>
              </a:rPr>
              <a:t>Benefits of Wood</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a:p>
            <a:pPr indent="0" lvl="0" marL="0" rtl="0" algn="l">
              <a:spcBef>
                <a:spcPts val="0"/>
              </a:spcBef>
              <a:spcAft>
                <a:spcPts val="0"/>
              </a:spcAft>
              <a:buNone/>
            </a:pPr>
            <a:r>
              <a:t/>
            </a:r>
            <a:endParaRPr b="1" sz="3000">
              <a:latin typeface="Calibri"/>
              <a:ea typeface="Calibri"/>
              <a:cs typeface="Calibri"/>
              <a:sym typeface="Calibri"/>
            </a:endParaRPr>
          </a:p>
        </p:txBody>
      </p:sp>
      <p:sp>
        <p:nvSpPr>
          <p:cNvPr id="164" name="Google Shape;164;p18"/>
          <p:cNvSpPr txBox="1"/>
          <p:nvPr>
            <p:ph idx="1" type="body"/>
          </p:nvPr>
        </p:nvSpPr>
        <p:spPr>
          <a:xfrm>
            <a:off x="1297500" y="1307850"/>
            <a:ext cx="7038900" cy="29574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000">
                <a:latin typeface="Calibri"/>
                <a:ea typeface="Calibri"/>
                <a:cs typeface="Calibri"/>
                <a:sym typeface="Calibri"/>
              </a:rPr>
              <a:t>Wood offers a timeless, natural beauty that adds warmth and character to any space. It’s durable, versatile, and can be crafted into a variety of styles to suit different tastes.</a:t>
            </a:r>
            <a:endParaRPr sz="200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9"/>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000">
                <a:latin typeface="Calibri"/>
                <a:ea typeface="Calibri"/>
                <a:cs typeface="Calibri"/>
                <a:sym typeface="Calibri"/>
              </a:rPr>
              <a:t>Thank You</a:t>
            </a:r>
            <a:endParaRPr b="1" sz="3000">
              <a:latin typeface="Calibri"/>
              <a:ea typeface="Calibri"/>
              <a:cs typeface="Calibri"/>
              <a:sym typeface="Calibri"/>
            </a:endParaRPr>
          </a:p>
        </p:txBody>
      </p:sp>
      <p:sp>
        <p:nvSpPr>
          <p:cNvPr id="170" name="Google Shape;170;p19"/>
          <p:cNvSpPr txBox="1"/>
          <p:nvPr>
            <p:ph idx="1" type="body"/>
          </p:nvPr>
        </p:nvSpPr>
        <p:spPr>
          <a:xfrm>
            <a:off x="1297500" y="1579475"/>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GB" sz="2100">
                <a:latin typeface="Calibri"/>
                <a:ea typeface="Calibri"/>
                <a:cs typeface="Calibri"/>
                <a:sym typeface="Calibri"/>
              </a:rPr>
              <a:t>Website: </a:t>
            </a:r>
            <a:r>
              <a:rPr b="1" lang="en-GB" sz="2100" u="sng">
                <a:solidFill>
                  <a:schemeClr val="hlink"/>
                </a:solidFill>
                <a:latin typeface="Calibri"/>
                <a:ea typeface="Calibri"/>
                <a:cs typeface="Calibri"/>
                <a:sym typeface="Calibri"/>
                <a:hlinkClick r:id="rId3"/>
              </a:rPr>
              <a:t>https://www.panellingdirect.co.uk/product-category/room-dividers/</a:t>
            </a:r>
            <a:endParaRPr b="1" sz="2400">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