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Montserrat"/>
      <p:regular r:id="rId13"/>
      <p:bold r:id="rId14"/>
      <p:italic r:id="rId15"/>
      <p:boldItalic r:id="rId16"/>
    </p:embeddedFont>
    <p:embeddedFont>
      <p:font typeface="Lato"/>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bold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Montserrat-regular.fntdata"/><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Montserrat-italic.fntdata"/><Relationship Id="rId14" Type="http://schemas.openxmlformats.org/officeDocument/2006/relationships/font" Target="fonts/Montserrat-bold.fntdata"/><Relationship Id="rId17" Type="http://schemas.openxmlformats.org/officeDocument/2006/relationships/font" Target="fonts/Lato-regular.fntdata"/><Relationship Id="rId16" Type="http://schemas.openxmlformats.org/officeDocument/2006/relationships/font" Target="fonts/Montserrat-boldItalic.fntdata"/><Relationship Id="rId5" Type="http://schemas.openxmlformats.org/officeDocument/2006/relationships/notesMaster" Target="notesMasters/notesMaster1.xml"/><Relationship Id="rId19" Type="http://schemas.openxmlformats.org/officeDocument/2006/relationships/font" Target="fonts/Lato-italic.fntdata"/><Relationship Id="rId6" Type="http://schemas.openxmlformats.org/officeDocument/2006/relationships/slide" Target="slides/slide1.xml"/><Relationship Id="rId18" Type="http://schemas.openxmlformats.org/officeDocument/2006/relationships/font" Target="fonts/Lato-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28b88e74705_0_2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28b88e74705_0_2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28b88e74705_0_2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28b88e74705_0_2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28b88e74705_0_2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28b88e74705_0_2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28b88e74705_0_2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28b88e74705_0_2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26a7fab7b62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26a7fab7b62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28b88e74705_0_2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28b88e74705_0_2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fmla="val 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fmla="val 5000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150" y="1145825"/>
              <a:ext cx="3996600" cy="3996900"/>
            </a:xfrm>
            <a:prstGeom prst="diagStripe">
              <a:avLst>
                <a:gd fmla="val 58774"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1646" y="-75"/>
              <a:ext cx="2299800" cy="23001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flipH="1">
              <a:off x="652821" y="590035"/>
              <a:ext cx="2300100" cy="2299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7" name="Google Shape;17;p2"/>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18" name="Google Shape;18;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5"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1"/>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1"/>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1"/>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1"/>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1"/>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1"/>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1"/>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1"/>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1"/>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1"/>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1"/>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 name="Google Shape;125;p11"/>
          <p:cNvSpPr txBox="1"/>
          <p:nvPr>
            <p:ph hasCustomPrompt="1" type="title"/>
          </p:nvPr>
        </p:nvSpPr>
        <p:spPr>
          <a:xfrm>
            <a:off x="823850" y="1284675"/>
            <a:ext cx="4776000" cy="1300800"/>
          </a:xfrm>
          <a:prstGeom prst="rect">
            <a:avLst/>
          </a:prstGeom>
        </p:spPr>
        <p:txBody>
          <a:bodyPr anchorCtr="0" anchor="t" bIns="91425" lIns="91425" spcFirstLastPara="1" rIns="91425" wrap="square" tIns="91425">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p:nvPr>
            <p:ph idx="1" type="body"/>
          </p:nvPr>
        </p:nvSpPr>
        <p:spPr>
          <a:xfrm>
            <a:off x="823850" y="2643124"/>
            <a:ext cx="4776000" cy="1218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27" name="Google Shape;12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8" name="Shape 128"/>
        <p:cNvGrpSpPr/>
        <p:nvPr/>
      </p:nvGrpSpPr>
      <p:grpSpPr>
        <a:xfrm>
          <a:off x="0" y="0"/>
          <a:ext cx="0" cy="0"/>
          <a:chOff x="0" y="0"/>
          <a:chExt cx="0" cy="0"/>
        </a:xfrm>
      </p:grpSpPr>
      <p:sp>
        <p:nvSpPr>
          <p:cNvPr id="129" name="Google Shape;12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3"/>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3"/>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3"/>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3"/>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3"/>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3"/>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3"/>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3"/>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3"/>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9" name="Google Shape;39;p3"/>
          <p:cNvSpPr txBox="1"/>
          <p:nvPr>
            <p:ph type="title"/>
          </p:nvPr>
        </p:nvSpPr>
        <p:spPr>
          <a:xfrm>
            <a:off x="823850" y="2053000"/>
            <a:ext cx="4587000" cy="11487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0" name="Google Shape;40;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6" name="Google Shape;46;p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7" name="Google Shape;47;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8"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5"/>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3" name="Google Shape;53;p5"/>
          <p:cNvSpPr txBox="1"/>
          <p:nvPr>
            <p:ph idx="1" type="body"/>
          </p:nvPr>
        </p:nvSpPr>
        <p:spPr>
          <a:xfrm>
            <a:off x="1297500"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5"/>
          <p:cNvSpPr txBox="1"/>
          <p:nvPr>
            <p:ph idx="2" type="body"/>
          </p:nvPr>
        </p:nvSpPr>
        <p:spPr>
          <a:xfrm>
            <a:off x="4933221"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6"/>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0" name="Google Shape;60;p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1" name="Google Shape;61;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2"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7"/>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7" name="Google Shape;67;p7"/>
          <p:cNvSpPr txBox="1"/>
          <p:nvPr>
            <p:ph idx="1" type="body"/>
          </p:nvPr>
        </p:nvSpPr>
        <p:spPr>
          <a:xfrm>
            <a:off x="1297500" y="1972550"/>
            <a:ext cx="3798900" cy="2415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8" name="Google Shape;6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9"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8"/>
            <p:cNvSpPr/>
            <p:nvPr/>
          </p:nvSpPr>
          <p:spPr>
            <a:xfrm rot="5400000">
              <a:off x="4840825" y="6000"/>
              <a:ext cx="42987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8"/>
            <p:cNvSpPr/>
            <p:nvPr/>
          </p:nvSpPr>
          <p:spPr>
            <a:xfrm rot="-5400000">
              <a:off x="5618399" y="123664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8"/>
            <p:cNvSpPr/>
            <p:nvPr/>
          </p:nvSpPr>
          <p:spPr>
            <a:xfrm flipH="1">
              <a:off x="5849857" y="144407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8"/>
            <p:cNvSpPr/>
            <p:nvPr/>
          </p:nvSpPr>
          <p:spPr>
            <a:xfrm rot="-5400000">
              <a:off x="5987081" y="246974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8"/>
            <p:cNvSpPr/>
            <p:nvPr/>
          </p:nvSpPr>
          <p:spPr>
            <a:xfrm flipH="1">
              <a:off x="6222115" y="2677179"/>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8"/>
            <p:cNvSpPr/>
            <p:nvPr/>
          </p:nvSpPr>
          <p:spPr>
            <a:xfrm rot="-5400000">
              <a:off x="6675341" y="186224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8"/>
            <p:cNvSpPr/>
            <p:nvPr/>
          </p:nvSpPr>
          <p:spPr>
            <a:xfrm flipH="1">
              <a:off x="6908099" y="2069680"/>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rot="-5400000">
              <a:off x="6861141" y="247808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8"/>
            <p:cNvSpPr/>
            <p:nvPr/>
          </p:nvSpPr>
          <p:spPr>
            <a:xfrm flipH="1">
              <a:off x="7965266" y="269319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8"/>
            <p:cNvSpPr/>
            <p:nvPr/>
          </p:nvSpPr>
          <p:spPr>
            <a:xfrm flipH="1">
              <a:off x="8145082" y="330903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rot="-5400000">
              <a:off x="7047599" y="309534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flipH="1">
              <a:off x="7276649" y="330278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8"/>
            <p:cNvSpPr/>
            <p:nvPr/>
          </p:nvSpPr>
          <p:spPr>
            <a:xfrm rot="-5400000">
              <a:off x="7227414" y="3711189"/>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8"/>
            <p:cNvSpPr/>
            <p:nvPr/>
          </p:nvSpPr>
          <p:spPr>
            <a:xfrm flipH="1">
              <a:off x="7462448" y="391862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8"/>
            <p:cNvSpPr/>
            <p:nvPr/>
          </p:nvSpPr>
          <p:spPr>
            <a:xfrm rot="-5400000">
              <a:off x="8102491" y="37188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flipH="1">
              <a:off x="8334533" y="392629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rot="-5400000">
              <a:off x="8288290" y="433470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9" name="Google Shape;89;p8"/>
          <p:cNvSpPr txBox="1"/>
          <p:nvPr>
            <p:ph type="title"/>
          </p:nvPr>
        </p:nvSpPr>
        <p:spPr>
          <a:xfrm>
            <a:off x="823850" y="866775"/>
            <a:ext cx="4587000" cy="35211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0" name="Google Shape;9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9"/>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9"/>
          <p:cNvSpPr txBox="1"/>
          <p:nvPr>
            <p:ph type="title"/>
          </p:nvPr>
        </p:nvSpPr>
        <p:spPr>
          <a:xfrm>
            <a:off x="1297500" y="1658325"/>
            <a:ext cx="3036300" cy="17517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96" name="Google Shape;96;p9"/>
          <p:cNvSpPr txBox="1"/>
          <p:nvPr>
            <p:ph idx="1" type="subTitle"/>
          </p:nvPr>
        </p:nvSpPr>
        <p:spPr>
          <a:xfrm>
            <a:off x="1297500" y="3538000"/>
            <a:ext cx="30363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97" name="Google Shape;97;p9"/>
          <p:cNvSpPr txBox="1"/>
          <p:nvPr>
            <p:ph idx="2" type="body"/>
          </p:nvPr>
        </p:nvSpPr>
        <p:spPr>
          <a:xfrm>
            <a:off x="4648200" y="1696600"/>
            <a:ext cx="3676800" cy="234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9"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flipH="1">
              <a:off x="154125" y="3925529"/>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10"/>
          <p:cNvSpPr txBox="1"/>
          <p:nvPr>
            <p:ph idx="1" type="body"/>
          </p:nvPr>
        </p:nvSpPr>
        <p:spPr>
          <a:xfrm>
            <a:off x="812725" y="4305375"/>
            <a:ext cx="6936000" cy="523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4" name="Google Shape;10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focus">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indent="-298450" lvl="1" marL="914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indent="-298450" lvl="2" marL="1371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indent="-298450" lvl="3" marL="1828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indent="-298450" lvl="4" marL="22860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indent="-298450" lvl="5" marL="27432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indent="-298450" lvl="6" marL="3200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indent="-298450" lvl="7" marL="3657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indent="-298450" lvl="8" marL="4114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themagnificentcleaners.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3"/>
          <p:cNvSpPr txBox="1"/>
          <p:nvPr>
            <p:ph type="ctrTitle"/>
          </p:nvPr>
        </p:nvSpPr>
        <p:spPr>
          <a:xfrm>
            <a:off x="3018250" y="1098900"/>
            <a:ext cx="5881200" cy="244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930">
                <a:latin typeface="Calibri"/>
                <a:ea typeface="Calibri"/>
                <a:cs typeface="Calibri"/>
                <a:sym typeface="Calibri"/>
              </a:rPr>
              <a:t>U</a:t>
            </a:r>
            <a:r>
              <a:rPr b="1" lang="en-GB" sz="3930">
                <a:latin typeface="Calibri"/>
                <a:ea typeface="Calibri"/>
                <a:cs typeface="Calibri"/>
                <a:sym typeface="Calibri"/>
              </a:rPr>
              <a:t>ltim</a:t>
            </a:r>
            <a:r>
              <a:rPr b="1" lang="en-GB" sz="3930">
                <a:latin typeface="Calibri"/>
                <a:ea typeface="Calibri"/>
                <a:cs typeface="Calibri"/>
                <a:sym typeface="Calibri"/>
              </a:rPr>
              <a:t>ate Beginner's Guide to Professional Cleaning Services</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SzPts val="990"/>
              <a:buNone/>
            </a:pPr>
            <a:r>
              <a:t/>
            </a:r>
            <a:endParaRPr b="1" sz="393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4"/>
          <p:cNvSpPr txBox="1"/>
          <p:nvPr>
            <p:ph type="title"/>
          </p:nvPr>
        </p:nvSpPr>
        <p:spPr>
          <a:xfrm>
            <a:off x="1297500" y="393750"/>
            <a:ext cx="7038900" cy="81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Professional Cleaning Services</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SzPts val="990"/>
              <a:buNone/>
            </a:pPr>
            <a:r>
              <a:t/>
            </a:r>
            <a:endParaRPr b="1" sz="3000">
              <a:latin typeface="Calibri"/>
              <a:ea typeface="Calibri"/>
              <a:cs typeface="Calibri"/>
              <a:sym typeface="Calibri"/>
            </a:endParaRPr>
          </a:p>
          <a:p>
            <a:pPr indent="0" lvl="0" marL="0" rtl="0" algn="l">
              <a:spcBef>
                <a:spcPts val="0"/>
              </a:spcBef>
              <a:spcAft>
                <a:spcPts val="0"/>
              </a:spcAft>
              <a:buSzPts val="990"/>
              <a:buNone/>
            </a:pPr>
            <a:r>
              <a:t/>
            </a:r>
            <a:endParaRPr b="1" sz="3000">
              <a:latin typeface="Calibri"/>
              <a:ea typeface="Calibri"/>
              <a:cs typeface="Calibri"/>
              <a:sym typeface="Calibri"/>
            </a:endParaRPr>
          </a:p>
          <a:p>
            <a:pPr indent="0" lvl="0" marL="0" marR="0" rtl="0" algn="l">
              <a:lnSpc>
                <a:spcPct val="100000"/>
              </a:lnSpc>
              <a:spcBef>
                <a:spcPts val="0"/>
              </a:spcBef>
              <a:spcAft>
                <a:spcPts val="0"/>
              </a:spcAft>
              <a:buSzPts val="990"/>
              <a:buNone/>
            </a:pPr>
            <a:r>
              <a:t/>
            </a:r>
            <a:endParaRPr b="1" sz="3000">
              <a:latin typeface="Calibri"/>
              <a:ea typeface="Calibri"/>
              <a:cs typeface="Calibri"/>
              <a:sym typeface="Calibri"/>
            </a:endParaRPr>
          </a:p>
        </p:txBody>
      </p:sp>
      <p:sp>
        <p:nvSpPr>
          <p:cNvPr id="140" name="Google Shape;140;p14"/>
          <p:cNvSpPr txBox="1"/>
          <p:nvPr>
            <p:ph idx="1" type="body"/>
          </p:nvPr>
        </p:nvSpPr>
        <p:spPr>
          <a:xfrm>
            <a:off x="1194150" y="1307850"/>
            <a:ext cx="7038900" cy="29112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lang="en-GB" sz="2000">
                <a:latin typeface="Calibri"/>
                <a:ea typeface="Calibri"/>
                <a:cs typeface="Calibri"/>
                <a:sym typeface="Calibri"/>
              </a:rPr>
              <a:t>Professional cleaning services are businesses that offer cleaning solutions for homes, offices, and other spaces. These can range from light tidying to deep cleaning and specialized tasks like carpet shampooing or post-construction cleanup.</a:t>
            </a:r>
            <a:endParaRPr sz="2000">
              <a:latin typeface="Calibri"/>
              <a:ea typeface="Calibri"/>
              <a:cs typeface="Calibri"/>
              <a:sym typeface="Calibri"/>
            </a:endParaRPr>
          </a:p>
          <a:p>
            <a:pPr indent="0" lvl="0" marL="0" rtl="0" algn="just">
              <a:spcBef>
                <a:spcPts val="1200"/>
              </a:spcBef>
              <a:spcAft>
                <a:spcPts val="1200"/>
              </a:spcAft>
              <a:buNone/>
            </a:pPr>
            <a:r>
              <a:t/>
            </a:r>
            <a:endParaRPr sz="2000">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5"/>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Identifying Your Cleaning Needs</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p:txBody>
      </p:sp>
      <p:sp>
        <p:nvSpPr>
          <p:cNvPr id="146" name="Google Shape;146;p15"/>
          <p:cNvSpPr txBox="1"/>
          <p:nvPr>
            <p:ph idx="1" type="body"/>
          </p:nvPr>
        </p:nvSpPr>
        <p:spPr>
          <a:xfrm>
            <a:off x="1297500" y="1307850"/>
            <a:ext cx="7038900" cy="3171000"/>
          </a:xfrm>
          <a:prstGeom prst="rect">
            <a:avLst/>
          </a:prstGeom>
        </p:spPr>
        <p:txBody>
          <a:bodyPr anchorCtr="0" anchor="t" bIns="91425" lIns="91425" spcFirstLastPara="1" rIns="91425" wrap="square" tIns="91425">
            <a:noAutofit/>
          </a:bodyPr>
          <a:lstStyle/>
          <a:p>
            <a:pPr indent="0" lvl="0" marL="0" rtl="0" algn="just">
              <a:spcBef>
                <a:spcPts val="0"/>
              </a:spcBef>
              <a:spcAft>
                <a:spcPts val="1200"/>
              </a:spcAft>
              <a:buNone/>
            </a:pPr>
            <a:r>
              <a:rPr lang="en-GB" sz="2000">
                <a:latin typeface="Calibri"/>
                <a:ea typeface="Calibri"/>
                <a:cs typeface="Calibri"/>
                <a:sym typeface="Calibri"/>
              </a:rPr>
              <a:t>Assess your space (home, office, etc.) and determine what you need—basic cleaning, deep cleaning, or special requests (e.g., pet hair removal, allergy-sensitive products).</a:t>
            </a:r>
            <a:endParaRPr sz="200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6"/>
          <p:cNvSpPr txBox="1"/>
          <p:nvPr>
            <p:ph type="title"/>
          </p:nvPr>
        </p:nvSpPr>
        <p:spPr>
          <a:xfrm>
            <a:off x="1295425" y="405075"/>
            <a:ext cx="7550400" cy="1191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3000">
                <a:latin typeface="Calibri"/>
                <a:ea typeface="Calibri"/>
                <a:cs typeface="Calibri"/>
                <a:sym typeface="Calibri"/>
              </a:rPr>
              <a:t>Comparing Pricing and Packages</a:t>
            </a:r>
            <a:endParaRPr b="1" sz="3000">
              <a:latin typeface="Calibri"/>
              <a:ea typeface="Calibri"/>
              <a:cs typeface="Calibri"/>
              <a:sym typeface="Calibri"/>
            </a:endParaRPr>
          </a:p>
        </p:txBody>
      </p:sp>
      <p:sp>
        <p:nvSpPr>
          <p:cNvPr id="152" name="Google Shape;152;p16"/>
          <p:cNvSpPr txBox="1"/>
          <p:nvPr>
            <p:ph idx="1" type="body"/>
          </p:nvPr>
        </p:nvSpPr>
        <p:spPr>
          <a:xfrm>
            <a:off x="1245325" y="1343325"/>
            <a:ext cx="7038900" cy="27954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000">
                <a:latin typeface="Calibri"/>
                <a:ea typeface="Calibri"/>
                <a:cs typeface="Calibri"/>
                <a:sym typeface="Calibri"/>
              </a:rPr>
              <a:t>Understand how pricing works—whether it's hourly or per job. Compare multiple companies to find one that fits your budget and needs.</a:t>
            </a:r>
            <a:endParaRPr sz="200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7"/>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Checking Credentials and Insurance</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p:txBody>
      </p:sp>
      <p:sp>
        <p:nvSpPr>
          <p:cNvPr id="158" name="Google Shape;158;p17"/>
          <p:cNvSpPr txBox="1"/>
          <p:nvPr>
            <p:ph idx="1" type="body"/>
          </p:nvPr>
        </p:nvSpPr>
        <p:spPr>
          <a:xfrm>
            <a:off x="1297500" y="1402775"/>
            <a:ext cx="7038900" cy="2816400"/>
          </a:xfrm>
          <a:prstGeom prst="rect">
            <a:avLst/>
          </a:prstGeom>
        </p:spPr>
        <p:txBody>
          <a:bodyPr anchorCtr="0" anchor="t" bIns="91425" lIns="91425" spcFirstLastPara="1" rIns="91425" wrap="square" tIns="91425">
            <a:noAutofit/>
          </a:bodyPr>
          <a:lstStyle/>
          <a:p>
            <a:pPr indent="0" lvl="0" marL="0" rtl="0" algn="just">
              <a:spcBef>
                <a:spcPts val="0"/>
              </a:spcBef>
              <a:spcAft>
                <a:spcPts val="1200"/>
              </a:spcAft>
              <a:buNone/>
            </a:pPr>
            <a:r>
              <a:rPr lang="en-GB" sz="2000">
                <a:latin typeface="Calibri"/>
                <a:ea typeface="Calibri"/>
                <a:cs typeface="Calibri"/>
                <a:sym typeface="Calibri"/>
              </a:rPr>
              <a:t>Verify that the company is licensed, insured, and bonded. This protects your property and ensures professional standards.</a:t>
            </a:r>
            <a:endParaRPr sz="200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8"/>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Preparing for the Cleaning Visit</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p:txBody>
      </p:sp>
      <p:sp>
        <p:nvSpPr>
          <p:cNvPr id="164" name="Google Shape;164;p18"/>
          <p:cNvSpPr txBox="1"/>
          <p:nvPr>
            <p:ph idx="1" type="body"/>
          </p:nvPr>
        </p:nvSpPr>
        <p:spPr>
          <a:xfrm>
            <a:off x="1297500" y="1307850"/>
            <a:ext cx="7038900" cy="2957400"/>
          </a:xfrm>
          <a:prstGeom prst="rect">
            <a:avLst/>
          </a:prstGeom>
        </p:spPr>
        <p:txBody>
          <a:bodyPr anchorCtr="0" anchor="t" bIns="91425" lIns="91425" spcFirstLastPara="1" rIns="91425" wrap="square" tIns="91425">
            <a:noAutofit/>
          </a:bodyPr>
          <a:lstStyle/>
          <a:p>
            <a:pPr indent="0" lvl="0" marL="0" rtl="0" algn="just">
              <a:spcBef>
                <a:spcPts val="0"/>
              </a:spcBef>
              <a:spcAft>
                <a:spcPts val="1200"/>
              </a:spcAft>
              <a:buNone/>
            </a:pPr>
            <a:r>
              <a:rPr lang="en-GB" sz="2000">
                <a:latin typeface="Calibri"/>
                <a:ea typeface="Calibri"/>
                <a:cs typeface="Calibri"/>
                <a:sym typeface="Calibri"/>
              </a:rPr>
              <a:t>Clear clutter and secure valuables. Make sure access is available and pets are managed if needed.</a:t>
            </a:r>
            <a:endParaRPr sz="2000">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19"/>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sz="3000">
                <a:latin typeface="Calibri"/>
                <a:ea typeface="Calibri"/>
                <a:cs typeface="Calibri"/>
                <a:sym typeface="Calibri"/>
              </a:rPr>
              <a:t>Thank You</a:t>
            </a:r>
            <a:endParaRPr b="1" sz="3000">
              <a:latin typeface="Calibri"/>
              <a:ea typeface="Calibri"/>
              <a:cs typeface="Calibri"/>
              <a:sym typeface="Calibri"/>
            </a:endParaRPr>
          </a:p>
        </p:txBody>
      </p:sp>
      <p:sp>
        <p:nvSpPr>
          <p:cNvPr id="170" name="Google Shape;170;p19"/>
          <p:cNvSpPr txBox="1"/>
          <p:nvPr>
            <p:ph idx="1" type="body"/>
          </p:nvPr>
        </p:nvSpPr>
        <p:spPr>
          <a:xfrm>
            <a:off x="1297500" y="1579475"/>
            <a:ext cx="70389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GB" sz="2100">
                <a:latin typeface="Calibri"/>
                <a:ea typeface="Calibri"/>
                <a:cs typeface="Calibri"/>
                <a:sym typeface="Calibri"/>
              </a:rPr>
              <a:t>Website: </a:t>
            </a:r>
            <a:r>
              <a:rPr b="1" lang="en-GB" sz="2100" u="sng">
                <a:solidFill>
                  <a:schemeClr val="hlink"/>
                </a:solidFill>
                <a:latin typeface="Calibri"/>
                <a:ea typeface="Calibri"/>
                <a:cs typeface="Calibri"/>
                <a:sym typeface="Calibri"/>
                <a:hlinkClick r:id="rId3"/>
              </a:rPr>
              <a:t>https://themagnificentcleaners.com/</a:t>
            </a:r>
            <a:endParaRPr b="1" sz="2400">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